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6625-E8BA-4671-B905-9803318E9DB4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266FB-C111-4F24-8E58-53AAED32D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Информационно-аналитическая система «ИСТИНА»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ответственный </a:t>
            </a:r>
            <a:r>
              <a:rPr lang="ru-RU" dirty="0" smtClean="0"/>
              <a:t>исполнитель, руководитель </a:t>
            </a:r>
            <a:r>
              <a:rPr lang="ru-RU" dirty="0" smtClean="0"/>
              <a:t>работ</a:t>
            </a:r>
            <a:br>
              <a:rPr lang="ru-RU" dirty="0" smtClean="0"/>
            </a:br>
            <a:r>
              <a:rPr lang="ru-RU" dirty="0" err="1" smtClean="0"/>
              <a:t>д.ф.-м.н</a:t>
            </a:r>
            <a:r>
              <a:rPr lang="ru-RU" dirty="0" smtClean="0"/>
              <a:t>., проф</a:t>
            </a:r>
            <a:r>
              <a:rPr lang="ru-RU" dirty="0" smtClean="0"/>
              <a:t>. В.А.Васенин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ИАС «ИСТИНА»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Большая</a:t>
            </a:r>
            <a:r>
              <a:rPr lang="ru-RU" dirty="0" smtClean="0"/>
              <a:t> </a:t>
            </a:r>
            <a:r>
              <a:rPr lang="ru-RU" dirty="0"/>
              <a:t>(по объему данных и кода, по охвату индикаторов и количеству атрибутов, которые интегрируют данные и являются исходными для их анализа в </a:t>
            </a:r>
            <a:r>
              <a:rPr lang="ru-RU" dirty="0" smtClean="0"/>
              <a:t>организации)</a:t>
            </a:r>
          </a:p>
          <a:p>
            <a:pPr lvl="0"/>
            <a:r>
              <a:rPr lang="ru-RU" b="1" dirty="0" smtClean="0"/>
              <a:t>Сложно </a:t>
            </a:r>
            <a:r>
              <a:rPr lang="ru-RU" b="1" dirty="0"/>
              <a:t>организованная</a:t>
            </a:r>
            <a:r>
              <a:rPr lang="ru-RU" dirty="0"/>
              <a:t> с позиции архитектуры, математического, алгоритмического и программного обеспечения </a:t>
            </a:r>
            <a:r>
              <a:rPr lang="ru-RU" b="1" dirty="0"/>
              <a:t>База знаний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начале </a:t>
            </a:r>
            <a:r>
              <a:rPr lang="ru-RU" dirty="0" smtClean="0"/>
              <a:t>1990-х</a:t>
            </a:r>
            <a:r>
              <a:rPr lang="en-US" dirty="0" smtClean="0"/>
              <a:t> (</a:t>
            </a:r>
            <a:r>
              <a:rPr lang="ru-RU" dirty="0" smtClean="0"/>
              <a:t>1993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/>
              <a:t>разработку поддержал ректор МГУ В.А.Садовничий. Первые попытки внедрения не прошли, т.к. в России не было </a:t>
            </a:r>
            <a:r>
              <a:rPr lang="ru-RU" dirty="0" smtClean="0"/>
              <a:t>соответствующей</a:t>
            </a:r>
            <a:r>
              <a:rPr lang="en-US" dirty="0" smtClean="0"/>
              <a:t> </a:t>
            </a:r>
            <a:r>
              <a:rPr lang="ru-RU" dirty="0" smtClean="0"/>
              <a:t>сетевой </a:t>
            </a:r>
            <a:r>
              <a:rPr lang="ru-RU" dirty="0"/>
              <a:t>инфраструктуры.</a:t>
            </a:r>
          </a:p>
          <a:p>
            <a:r>
              <a:rPr lang="ru-RU" dirty="0"/>
              <a:t>1994 - 2001 г.г. - Коллектив выступил «пионером» в создании российского сегмента Интернет (</a:t>
            </a:r>
            <a:r>
              <a:rPr lang="en-US" dirty="0" err="1"/>
              <a:t>RUNNet</a:t>
            </a:r>
            <a:r>
              <a:rPr lang="ru-RU" dirty="0"/>
              <a:t>, </a:t>
            </a:r>
            <a:r>
              <a:rPr lang="en-US" dirty="0" err="1"/>
              <a:t>MSUNet</a:t>
            </a:r>
            <a:r>
              <a:rPr lang="ru-RU" dirty="0"/>
              <a:t>,</a:t>
            </a:r>
            <a:r>
              <a:rPr lang="en-US" dirty="0" err="1"/>
              <a:t>RBNet</a:t>
            </a:r>
            <a:r>
              <a:rPr lang="ru-RU" dirty="0"/>
              <a:t>, </a:t>
            </a:r>
            <a:r>
              <a:rPr lang="en-US" dirty="0" err="1"/>
              <a:t>MirNet</a:t>
            </a:r>
            <a:r>
              <a:rPr lang="ru-RU" dirty="0"/>
              <a:t>)</a:t>
            </a:r>
          </a:p>
          <a:p>
            <a:r>
              <a:rPr lang="ru-RU" dirty="0"/>
              <a:t>2001 г. - Серьезное обсуждение путей развития такого сорта Систем (</a:t>
            </a:r>
            <a:r>
              <a:rPr lang="en-US" dirty="0"/>
              <a:t>CORBA </a:t>
            </a:r>
            <a:r>
              <a:rPr lang="ru-RU" dirty="0"/>
              <a:t>и </a:t>
            </a:r>
            <a:r>
              <a:rPr lang="en-US" dirty="0"/>
              <a:t>Web</a:t>
            </a:r>
            <a:r>
              <a:rPr lang="ru-RU" dirty="0"/>
              <a:t>-ориентированная модель, традиционные реляционные Базы данных, </a:t>
            </a:r>
            <a:r>
              <a:rPr lang="en-US" dirty="0"/>
              <a:t>SAP </a:t>
            </a:r>
            <a:r>
              <a:rPr lang="ru-RU" dirty="0"/>
              <a:t>- ориентированная </a:t>
            </a:r>
            <a:r>
              <a:rPr lang="en-US" dirty="0"/>
              <a:t>R</a:t>
            </a:r>
            <a:r>
              <a:rPr lang="ru-RU" dirty="0"/>
              <a:t>-3 версия).</a:t>
            </a:r>
          </a:p>
          <a:p>
            <a:r>
              <a:rPr lang="ru-RU" dirty="0"/>
              <a:t>2012-13г.г. - Защищена кандидатская диссертация на эту тему и в ходе ее подготовки получен Прототип Системы.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Autofit/>
          </a:bodyPr>
          <a:lstStyle/>
          <a:p>
            <a:r>
              <a:rPr lang="ru-RU" sz="2000" dirty="0"/>
              <a:t>Основная цель Системы: на основе современных представлений о </a:t>
            </a:r>
            <a:r>
              <a:rPr lang="ru-RU" sz="2000" dirty="0" err="1"/>
              <a:t>наукометрии</a:t>
            </a:r>
            <a:r>
              <a:rPr lang="ru-RU" sz="2000" dirty="0"/>
              <a:t> и реальных потребностей МГУ как Заказчика работ создать интеграционную платформу (математическое, алгоритмическое и программное обеспечение) механизмы подготовки и принятия управленческих решений, стимулирующие научные исследования и преподавательскую деятельность путем: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2071389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учета эффективности научной и преподавательской деятельности на уровне: персоны, научного </a:t>
            </a:r>
            <a:r>
              <a:rPr lang="ru-RU" dirty="0" smtClean="0"/>
              <a:t>коллектива, структурного </a:t>
            </a:r>
            <a:r>
              <a:rPr lang="ru-RU" dirty="0"/>
              <a:t>подразделения и МГУ в целом;</a:t>
            </a:r>
          </a:p>
          <a:p>
            <a:pPr lvl="0"/>
            <a:r>
              <a:rPr lang="ru-RU" dirty="0"/>
              <a:t>учета эффективности научной и учебной деятельности аспирантов в привязке к научным руководителям и структурным подразделениям МГУ;</a:t>
            </a:r>
          </a:p>
          <a:p>
            <a:pPr lvl="0"/>
            <a:r>
              <a:rPr lang="ru-RU" dirty="0"/>
              <a:t>учет эффективности использования уникального учебного и научного оборудования структурными подразделениями МГУ;</a:t>
            </a:r>
          </a:p>
          <a:p>
            <a:pPr lvl="0"/>
            <a:r>
              <a:rPr lang="ru-RU" dirty="0"/>
              <a:t>учет текущей деятельности диссертационных советов МГУ, включая возможности оценки ее эффективности;</a:t>
            </a:r>
          </a:p>
          <a:p>
            <a:pPr lvl="0"/>
            <a:r>
              <a:rPr lang="ru-RU" dirty="0"/>
              <a:t>автоматизации процессов сопровождения текущей деятельности по конкурсному отбору на должности;</a:t>
            </a:r>
          </a:p>
          <a:p>
            <a:pPr lvl="0"/>
            <a:r>
              <a:rPr lang="ru-RU" dirty="0"/>
              <a:t>автоматизации процессов сопровождения текущей деятельности по распределению стимулирующих надбавок;</a:t>
            </a:r>
          </a:p>
          <a:p>
            <a:pPr lvl="0"/>
            <a:r>
              <a:rPr lang="ru-RU" dirty="0"/>
              <a:t>автоматизации процессов сопровождения текущей деятельности по проведению предметных научных конкурсов.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4200" dirty="0"/>
              <a:t>Основные механизмы </a:t>
            </a:r>
            <a:r>
              <a:rPr lang="ru-RU" sz="4200" dirty="0" smtClean="0"/>
              <a:t>достижения цели</a:t>
            </a:r>
            <a:r>
              <a:rPr lang="ru-RU" sz="42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8457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механизмы перманентного во времени сбора верификации и редактирования данных;</a:t>
            </a:r>
          </a:p>
          <a:p>
            <a:pPr lvl="0"/>
            <a:r>
              <a:rPr lang="ru-RU" dirty="0"/>
              <a:t>механизмы института ответственных за сопровождение информации Системе от структурных подразделений;</a:t>
            </a:r>
          </a:p>
          <a:p>
            <a:pPr lvl="0"/>
            <a:r>
              <a:rPr lang="ru-RU" dirty="0"/>
              <a:t>механизмы получения оценок эффективности деятельности на уровнях (персона-коллектив-организация) - рейтинговых оценок;</a:t>
            </a:r>
          </a:p>
          <a:p>
            <a:pPr lvl="0"/>
            <a:r>
              <a:rPr lang="ru-RU" dirty="0"/>
              <a:t>механизмы интеграции данных в Системе по основным направлениям и атрибутам, позволяющим анализировать научную и образовательную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Интеграционные механизмы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в сборе данных, которые поступают в Систему преимущественно «снизу-вверх» (от конечных пользователей - ученых и преподавателей) с их «</a:t>
            </a:r>
            <a:r>
              <a:rPr lang="en-US" dirty="0"/>
              <a:t>on</a:t>
            </a:r>
            <a:r>
              <a:rPr lang="ru-RU" dirty="0"/>
              <a:t>-</a:t>
            </a:r>
            <a:r>
              <a:rPr lang="en-US" dirty="0"/>
              <a:t>line</a:t>
            </a:r>
            <a:r>
              <a:rPr lang="ru-RU" dirty="0"/>
              <a:t>» верификацией в других базах данных, а также с помощью современных формальных моделей и алгоритмов;</a:t>
            </a:r>
          </a:p>
          <a:p>
            <a:pPr lvl="0"/>
            <a:r>
              <a:rPr lang="ru-RU" dirty="0"/>
              <a:t>в «привязке» (</a:t>
            </a:r>
            <a:r>
              <a:rPr lang="ru-RU" dirty="0" err="1" smtClean="0"/>
              <a:t>аффиляции</a:t>
            </a:r>
            <a:r>
              <a:rPr lang="ru-RU" dirty="0"/>
              <a:t>) этих данных к основным атрибутам, характеризующим научную и педагогическую деятельность, включая сведения о персоне, о соавторах, о научном коллективе, структурном подразделении, о направлениях научной и педагогической деятельности, о повышении квалификации, о статусе результата в принятой системе оценок, об используемом научном оборудовании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методологии</a:t>
            </a:r>
            <a:r>
              <a:rPr lang="ru-RU" dirty="0"/>
              <a:t>, на которой строится Система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0872" y="184482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Л</a:t>
            </a:r>
            <a:r>
              <a:rPr lang="ru-RU" dirty="0" smtClean="0"/>
              <a:t>ейденские </a:t>
            </a:r>
            <a:r>
              <a:rPr lang="ru-RU" dirty="0"/>
              <a:t>принципы</a:t>
            </a:r>
            <a:r>
              <a:rPr lang="en-US" dirty="0"/>
              <a:t> (2014 </a:t>
            </a:r>
            <a:r>
              <a:rPr lang="ru-RU" dirty="0"/>
              <a:t>г</a:t>
            </a:r>
            <a:r>
              <a:rPr lang="en-US" dirty="0"/>
              <a:t>.) </a:t>
            </a:r>
            <a:r>
              <a:rPr lang="ru-RU" dirty="0"/>
              <a:t>построения </a:t>
            </a:r>
            <a:r>
              <a:rPr lang="en-US" dirty="0"/>
              <a:t>CRIS  «Current Research Information System»;</a:t>
            </a:r>
            <a:endParaRPr lang="ru-RU" dirty="0"/>
          </a:p>
          <a:p>
            <a:pPr lvl="0"/>
            <a:r>
              <a:rPr lang="ru-RU" dirty="0" smtClean="0"/>
              <a:t>одноразовый </a:t>
            </a:r>
            <a:r>
              <a:rPr lang="ru-RU" dirty="0"/>
              <a:t>сбор «снизу-вверх»;</a:t>
            </a:r>
          </a:p>
          <a:p>
            <a:pPr lvl="0"/>
            <a:r>
              <a:rPr lang="ru-RU" dirty="0"/>
              <a:t>дифференцированный по областям исследований набор индикаторов и формул расчётов рейтинговых показателей, характеризующих результаты деятельности (математика, физика, биология, социология, экономика и т.п.);</a:t>
            </a:r>
          </a:p>
          <a:p>
            <a:r>
              <a:rPr lang="ru-RU" dirty="0"/>
              <a:t>разграничение доступа к данным разной степени конфиденциальности различных групп пользователей.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528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Информационно-аналитическая система «ИСТИНА»</vt:lpstr>
      <vt:lpstr>ИАС «ИСТИНА» </vt:lpstr>
      <vt:lpstr>История развития</vt:lpstr>
      <vt:lpstr>Основная цель Системы: на основе современных представлений о наукометрии и реальных потребностей МГУ как Заказчика работ создать интеграционную платформу (математическое, алгоритмическое и программное обеспечение) механизмы подготовки и принятия управленческих решений, стимулирующие научные исследования и преподавательскую деятельность путем:</vt:lpstr>
      <vt:lpstr>Основные механизмы достижения цели: </vt:lpstr>
      <vt:lpstr>Интеграционные механизмы</vt:lpstr>
      <vt:lpstr>Основы методологии, на которой строится Система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Информационно-аналитическая система «ИСТИНА»</dc:title>
  <dc:creator>PC</dc:creator>
  <cp:lastModifiedBy>PC</cp:lastModifiedBy>
  <cp:revision>8</cp:revision>
  <dcterms:created xsi:type="dcterms:W3CDTF">2017-03-09T12:59:40Z</dcterms:created>
  <dcterms:modified xsi:type="dcterms:W3CDTF">2017-03-10T06:59:59Z</dcterms:modified>
</cp:coreProperties>
</file>