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60" r:id="rId4"/>
    <p:sldId id="259" r:id="rId5"/>
    <p:sldId id="261" r:id="rId6"/>
    <p:sldId id="265" r:id="rId7"/>
    <p:sldId id="258" r:id="rId8"/>
    <p:sldId id="266" r:id="rId9"/>
    <p:sldId id="274" r:id="rId10"/>
    <p:sldId id="271" r:id="rId11"/>
    <p:sldId id="272" r:id="rId12"/>
    <p:sldId id="269" r:id="rId13"/>
    <p:sldId id="273" r:id="rId14"/>
    <p:sldId id="275" r:id="rId15"/>
    <p:sldId id="262" r:id="rId16"/>
    <p:sldId id="263" r:id="rId17"/>
    <p:sldId id="264" r:id="rId18"/>
    <p:sldId id="267" r:id="rId19"/>
    <p:sldId id="268" r:id="rId20"/>
    <p:sldId id="27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64" autoAdjust="0"/>
  </p:normalViewPr>
  <p:slideViewPr>
    <p:cSldViewPr snapToGrid="0">
      <p:cViewPr varScale="1">
        <p:scale>
          <a:sx n="106" d="100"/>
          <a:sy n="106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E5428-7BA6-49EC-BDEE-04E8DDDF7EAF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CC7AA-F0A1-4CE3-A52D-DCCB3464A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1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CC7AA-F0A1-4CE3-A52D-DCCB3464A6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3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CC7AA-F0A1-4CE3-A52D-DCCB3464A6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63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1C96676-3FCC-4F3C-BFB9-40B247AD7F4C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701D2F67-9F4E-4D80-9D96-6FA303545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60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24DF-F1BE-4FE2-8445-8363CB0A86A3}" type="datetime1">
              <a:rPr lang="en-US" smtClean="0"/>
              <a:t>10/3/2024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02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FCFD-9394-43AA-8A6D-AEA3CC24422E}" type="datetime1">
              <a:rPr lang="en-US" smtClean="0"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470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BD972-AD67-4783-A129-0FD35EC01380}" type="datetime1">
              <a:rPr lang="en-US" smtClean="0"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717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F1FD-3081-4239-9711-EC06E5DF7C7F}" type="datetime1">
              <a:rPr lang="en-US" smtClean="0"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756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EEC4-42FA-42BE-8463-7AEFFE976059}" type="datetime1">
              <a:rPr lang="en-US" smtClean="0"/>
              <a:t>10/3/2024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203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0BF7-4ED3-4F55-80D6-D5CE8499ACF6}" type="datetime1">
              <a:rPr lang="en-US" smtClean="0"/>
              <a:t>10/3/2024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09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1035B1FF-BE70-446E-95EF-8FAA10222190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36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D1276891-B21D-455C-AD8B-009001D263DA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3FA89-4EFB-4D71-A9C1-02A8345F4FA5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40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D882-8638-418E-8E24-35C41163AD60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3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2B-7262-4908-BE34-7AF248F679EB}" type="datetime1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5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ECDBA-1B63-49B3-B32C-B16F73634170}" type="datetime1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9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55FE-604E-46FD-B8D5-67281DF27582}" type="datetime1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54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C202-5EE5-4FAF-8206-35274CBCFE20}" type="datetime1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28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97E43-CF52-4C0F-BEF9-67FDA9B28D0A}" type="datetime1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34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A8217-D2B3-49EF-8B0A-B2E7C7B9F1DB}" type="datetime1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80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F8D15C34-C931-415A-A16D-E789FBD4186E}" type="datetime1">
              <a:rPr lang="en-US" smtClean="0"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701D2F67-9F4E-4D80-9D96-6FA3035459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17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28DD3-427A-4BFF-88A2-0CF6236A6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097" y="687797"/>
            <a:ext cx="10200238" cy="213688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/>
              <a:t>pH-чувствительный флуоресцентный маркер</a:t>
            </a:r>
            <a:br>
              <a:rPr lang="ru-RU" sz="2800" b="1" dirty="0"/>
            </a:br>
            <a:r>
              <a:rPr lang="ru-RU" sz="2800" b="1" dirty="0"/>
              <a:t>в "умных” полимерных мицеллах для селективной визуализации и воздействия на патогенные клетки</a:t>
            </a:r>
            <a:endParaRPr lang="en-US" sz="2800" b="1" strike="sngStrik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E6853-3D7D-58F6-C218-DC459CE50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87600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Докладчик:</a:t>
            </a:r>
          </a:p>
          <a:p>
            <a:pPr algn="r"/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студ. Злотников И. Д.</a:t>
            </a:r>
          </a:p>
          <a:p>
            <a:pPr algn="r"/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Научный руководитель:</a:t>
            </a:r>
          </a:p>
          <a:p>
            <a:pPr algn="r"/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проф. д.х.н. Кудряшова Е.В.</a:t>
            </a:r>
          </a:p>
          <a:p>
            <a:endParaRPr lang="ru-RU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Москва, октябрь 2024</a:t>
            </a:r>
          </a:p>
          <a:p>
            <a:endParaRPr lang="en-US" dirty="0"/>
          </a:p>
        </p:txBody>
      </p:sp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6CA0153C-0C7A-E87A-6715-6762A94DB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61" y="3332980"/>
            <a:ext cx="2665141" cy="261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928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53E33-F3CD-EA1B-835E-837622D8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61" y="838762"/>
            <a:ext cx="3621386" cy="179238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Окрашивание бактериальных клеток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R6G vs R6G-spd-NBD</a:t>
            </a:r>
            <a:br>
              <a:rPr lang="ru-RU" b="1" dirty="0"/>
            </a:br>
            <a:r>
              <a:rPr lang="ru-RU" b="1" dirty="0"/>
              <a:t>на примере </a:t>
            </a:r>
            <a:r>
              <a:rPr lang="en-US" b="1" i="1" dirty="0"/>
              <a:t>E. coli </a:t>
            </a:r>
            <a:r>
              <a:rPr lang="en-US" b="1" dirty="0"/>
              <a:t>ATCC25922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39C43-11D1-9C4E-5E2B-69242BDA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10</a:t>
            </a:fld>
            <a:endParaRPr lang="en-US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796EBAA5-B03B-29F8-1826-BDB44BEC0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10" y="295729"/>
            <a:ext cx="4979405" cy="6324178"/>
          </a:xfrm>
        </p:spPr>
      </p:pic>
      <p:pic>
        <p:nvPicPr>
          <p:cNvPr id="18" name="Content Placeholder 14">
            <a:extLst>
              <a:ext uri="{FF2B5EF4-FFF2-40B4-BE49-F238E27FC236}">
                <a16:creationId xmlns:a16="http://schemas.microsoft.com/office/drawing/2014/main" id="{95930FEC-DBF4-9C77-6CE5-4E819EA51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90" y="2842787"/>
            <a:ext cx="3103129" cy="3177013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3305B04-5C8C-0DD8-A226-99C21284A720}"/>
              </a:ext>
            </a:extLst>
          </p:cNvPr>
          <p:cNvSpPr txBox="1"/>
          <p:nvPr/>
        </p:nvSpPr>
        <p:spPr>
          <a:xfrm>
            <a:off x="1042265" y="94797"/>
            <a:ext cx="2912977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Диагностика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34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9DD74-6A46-EB00-269C-096C975D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88" y="771028"/>
            <a:ext cx="4811280" cy="2283824"/>
          </a:xfrm>
        </p:spPr>
        <p:txBody>
          <a:bodyPr/>
          <a:lstStyle/>
          <a:p>
            <a:pPr algn="ctr"/>
            <a:r>
              <a:rPr lang="ru-RU" dirty="0"/>
              <a:t>Диагностика + терапия = </a:t>
            </a:r>
            <a:r>
              <a:rPr lang="ru-RU" dirty="0" err="1"/>
              <a:t>тераностика</a:t>
            </a:r>
            <a:endParaRPr lang="en-US" dirty="0">
              <a:highlight>
                <a:srgbClr val="00808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844C5-C705-968A-1230-207B0D736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CB8200C-8BBF-DF3A-1DFC-BB9C9974C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319730"/>
              </p:ext>
            </p:extLst>
          </p:nvPr>
        </p:nvGraphicFramePr>
        <p:xfrm>
          <a:off x="6779908" y="1259613"/>
          <a:ext cx="4818043" cy="4554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6810">
                  <a:extLst>
                    <a:ext uri="{9D8B030D-6E8A-4147-A177-3AD203B41FA5}">
                      <a16:colId xmlns:a16="http://schemas.microsoft.com/office/drawing/2014/main" val="4234077580"/>
                    </a:ext>
                  </a:extLst>
                </a:gridCol>
                <a:gridCol w="1063690">
                  <a:extLst>
                    <a:ext uri="{9D8B030D-6E8A-4147-A177-3AD203B41FA5}">
                      <a16:colId xmlns:a16="http://schemas.microsoft.com/office/drawing/2014/main" val="3213786344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4218683307"/>
                    </a:ext>
                  </a:extLst>
                </a:gridCol>
              </a:tblGrid>
              <a:tr h="391886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kern="100" dirty="0">
                          <a:effectLst/>
                        </a:rPr>
                        <a:t>Образец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kern="100" dirty="0">
                          <a:effectLst/>
                        </a:rPr>
                        <a:t>Выживаемость клеток</a:t>
                      </a:r>
                      <a:r>
                        <a:rPr lang="en-US" sz="1400" kern="100" dirty="0">
                          <a:effectLst/>
                        </a:rPr>
                        <a:t>, %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415359"/>
                  </a:ext>
                </a:extLst>
              </a:tr>
              <a:tr h="3732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kern="100" dirty="0">
                          <a:effectLst/>
                        </a:rPr>
                        <a:t>E. coli</a:t>
                      </a:r>
                      <a:endParaRPr lang="en-US" sz="1400" i="1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00" dirty="0">
                          <a:effectLst/>
                        </a:rPr>
                        <a:t>Лактобактерии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86868996"/>
                  </a:ext>
                </a:extLst>
              </a:tr>
              <a:tr h="382556"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</a:rPr>
                        <a:t>R6G</a:t>
                      </a:r>
                      <a:r>
                        <a:rPr lang="en-US" sz="1600" kern="0" dirty="0">
                          <a:effectLst/>
                        </a:rPr>
                        <a:t>  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84 ± 5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87 ± 2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2325742"/>
                  </a:ext>
                </a:extLst>
              </a:tr>
              <a:tr h="523391"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</a:rPr>
                        <a:t>R6G </a:t>
                      </a:r>
                      <a:r>
                        <a:rPr lang="ru-RU" sz="1400" kern="100" dirty="0">
                          <a:effectLst/>
                        </a:rPr>
                        <a:t>в мицеллах</a:t>
                      </a:r>
                      <a:r>
                        <a:rPr lang="en-US" sz="1400" kern="100" dirty="0">
                          <a:effectLst/>
                        </a:rPr>
                        <a:t> Chit-LA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00" dirty="0">
                          <a:effectLst/>
                        </a:rPr>
                        <a:t>67 ± 4</a:t>
                      </a:r>
                      <a:endParaRPr lang="en-US" sz="1400" b="1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00" dirty="0">
                          <a:effectLst/>
                        </a:rPr>
                        <a:t>85 ± 2</a:t>
                      </a:r>
                      <a:endParaRPr lang="en-US" sz="1400" b="1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21296531"/>
                  </a:ext>
                </a:extLst>
              </a:tr>
              <a:tr h="523391"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</a:rPr>
                        <a:t>R6G </a:t>
                      </a:r>
                      <a:r>
                        <a:rPr lang="ru-RU" sz="1400" kern="100" dirty="0">
                          <a:effectLst/>
                        </a:rPr>
                        <a:t>в мицеллах</a:t>
                      </a:r>
                      <a:r>
                        <a:rPr lang="en-US" sz="1400" kern="100" dirty="0">
                          <a:effectLst/>
                        </a:rPr>
                        <a:t>  Hep-LA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88 ± 7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81 ± 4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79535637"/>
                  </a:ext>
                </a:extLst>
              </a:tr>
              <a:tr h="408793"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</a:rPr>
                        <a:t>R6G-spd-NBD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</a:rPr>
                        <a:t>70 ± 3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92 ± 1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74204720"/>
                  </a:ext>
                </a:extLst>
              </a:tr>
              <a:tr h="523391"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</a:rPr>
                        <a:t>R6G-spd-NBD </a:t>
                      </a:r>
                      <a:r>
                        <a:rPr lang="ru-RU" sz="1400" kern="100" dirty="0">
                          <a:effectLst/>
                        </a:rPr>
                        <a:t>в мицеллах</a:t>
                      </a:r>
                      <a:r>
                        <a:rPr lang="en-US" sz="1400" kern="100" dirty="0">
                          <a:effectLst/>
                        </a:rPr>
                        <a:t> Chit-LA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00" dirty="0">
                          <a:effectLst/>
                        </a:rPr>
                        <a:t>45 ± 2</a:t>
                      </a:r>
                      <a:endParaRPr lang="en-US" sz="1400" b="1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00" dirty="0">
                          <a:effectLst/>
                        </a:rPr>
                        <a:t>89 ± 4</a:t>
                      </a:r>
                      <a:endParaRPr lang="en-US" sz="1400" b="1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86793924"/>
                  </a:ext>
                </a:extLst>
              </a:tr>
              <a:tr h="523391"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</a:rPr>
                        <a:t>R6G-spd-NBD </a:t>
                      </a:r>
                      <a:r>
                        <a:rPr lang="ru-RU" sz="1400" kern="100" dirty="0">
                          <a:effectLst/>
                        </a:rPr>
                        <a:t>в мицеллах</a:t>
                      </a:r>
                      <a:r>
                        <a:rPr lang="en-US" sz="1400" kern="100" dirty="0">
                          <a:effectLst/>
                        </a:rPr>
                        <a:t> Hep-LA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62 ± 6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</a:rPr>
                        <a:t>93 ± 3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2609811"/>
                  </a:ext>
                </a:extLst>
              </a:tr>
              <a:tr h="380802"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</a:rPr>
                        <a:t>Chit-LA </a:t>
                      </a:r>
                      <a:r>
                        <a:rPr lang="ru-RU" sz="1400" kern="100" dirty="0">
                          <a:effectLst/>
                        </a:rPr>
                        <a:t>мицеллы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97 ± 1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</a:rPr>
                        <a:t>&gt;99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9318695"/>
                  </a:ext>
                </a:extLst>
              </a:tr>
              <a:tr h="523391"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</a:rPr>
                        <a:t>Hep-LA </a:t>
                      </a:r>
                      <a:r>
                        <a:rPr lang="ru-RU" sz="1400" kern="100" dirty="0">
                          <a:effectLst/>
                        </a:rPr>
                        <a:t>мицеллы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</a:rPr>
                        <a:t>&gt;99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</a:rPr>
                        <a:t>&gt;99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20689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BFE089F-7246-C41A-1EE7-766AB706F384}"/>
              </a:ext>
            </a:extLst>
          </p:cNvPr>
          <p:cNvSpPr txBox="1"/>
          <p:nvPr/>
        </p:nvSpPr>
        <p:spPr>
          <a:xfrm>
            <a:off x="7985989" y="459396"/>
            <a:ext cx="1869423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Терапия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98383B-7E5B-7F63-4F3B-B74F99194714}"/>
              </a:ext>
            </a:extLst>
          </p:cNvPr>
          <p:cNvSpPr txBox="1"/>
          <p:nvPr/>
        </p:nvSpPr>
        <p:spPr>
          <a:xfrm>
            <a:off x="6680719" y="6010027"/>
            <a:ext cx="60975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LB </a:t>
            </a:r>
            <a:r>
              <a:rPr lang="ru-RU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среда</a:t>
            </a:r>
            <a:r>
              <a:rPr lang="ru-RU" sz="14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pH 7.2, 37 °C,</a:t>
            </a:r>
            <a:r>
              <a:rPr lang="ru-RU" sz="14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10⁷ </a:t>
            </a:r>
            <a:r>
              <a:rPr lang="ru-RU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КОЕ</a:t>
            </a:r>
            <a:r>
              <a: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ru-RU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мл</a:t>
            </a:r>
            <a:r>
              <a: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ru-RU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12 часов инкубирование</a:t>
            </a: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Концентраци</a:t>
            </a:r>
            <a:r>
              <a:rPr lang="ru-RU" sz="14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я </a:t>
            </a:r>
            <a:r>
              <a:rPr lang="ru-RU" sz="1400" dirty="0" err="1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флуорофора</a:t>
            </a:r>
            <a:r>
              <a:rPr lang="ru-RU" sz="14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0.05 </a:t>
            </a:r>
            <a:r>
              <a:rPr lang="ru-RU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мг</a:t>
            </a:r>
            <a:r>
              <a: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ru-RU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мл</a:t>
            </a:r>
            <a:r>
              <a: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  <a:endParaRPr lang="ru-RU" sz="1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Концентрация полимеров </a:t>
            </a:r>
            <a:r>
              <a: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0.25 </a:t>
            </a:r>
            <a:r>
              <a:rPr lang="ru-RU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мг</a:t>
            </a:r>
            <a:r>
              <a: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ru-RU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мл</a:t>
            </a:r>
            <a:endParaRPr lang="en-US" sz="1400" dirty="0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8E0EF769-A64C-35A0-14EC-4D865315F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9" y="3195091"/>
            <a:ext cx="2746392" cy="269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7B17C5-8F36-74D0-C724-C715720BCAB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8" t="5906" r="20297" b="6261"/>
          <a:stretch/>
        </p:blipFill>
        <p:spPr>
          <a:xfrm>
            <a:off x="3389293" y="3118146"/>
            <a:ext cx="2927391" cy="289188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9610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2272-454C-BBBD-ABCE-12DC47760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167" y="709934"/>
            <a:ext cx="9612780" cy="706964"/>
          </a:xfrm>
        </p:spPr>
        <p:txBody>
          <a:bodyPr/>
          <a:lstStyle/>
          <a:p>
            <a:pPr algn="ctr"/>
            <a:r>
              <a:rPr lang="ru-RU" dirty="0"/>
              <a:t>Визуализация макрофагов, отдельных органелл и внутриклеточных бактерий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149DC7-198E-313C-D5E2-93F3D428D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0" y="1756438"/>
            <a:ext cx="6097554" cy="47837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E2935-AE2A-372C-4959-48998656B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20A81AD-949D-DE8F-9663-3760A2125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919171"/>
              </p:ext>
            </p:extLst>
          </p:nvPr>
        </p:nvGraphicFramePr>
        <p:xfrm>
          <a:off x="6469909" y="4952953"/>
          <a:ext cx="5606239" cy="1385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7502">
                  <a:extLst>
                    <a:ext uri="{9D8B030D-6E8A-4147-A177-3AD203B41FA5}">
                      <a16:colId xmlns:a16="http://schemas.microsoft.com/office/drawing/2014/main" val="243077229"/>
                    </a:ext>
                  </a:extLst>
                </a:gridCol>
                <a:gridCol w="609759">
                  <a:extLst>
                    <a:ext uri="{9D8B030D-6E8A-4147-A177-3AD203B41FA5}">
                      <a16:colId xmlns:a16="http://schemas.microsoft.com/office/drawing/2014/main" val="3499135605"/>
                    </a:ext>
                  </a:extLst>
                </a:gridCol>
                <a:gridCol w="929792">
                  <a:extLst>
                    <a:ext uri="{9D8B030D-6E8A-4147-A177-3AD203B41FA5}">
                      <a16:colId xmlns:a16="http://schemas.microsoft.com/office/drawing/2014/main" val="371854384"/>
                    </a:ext>
                  </a:extLst>
                </a:gridCol>
                <a:gridCol w="1119673">
                  <a:extLst>
                    <a:ext uri="{9D8B030D-6E8A-4147-A177-3AD203B41FA5}">
                      <a16:colId xmlns:a16="http://schemas.microsoft.com/office/drawing/2014/main" val="241647419"/>
                    </a:ext>
                  </a:extLst>
                </a:gridCol>
                <a:gridCol w="1449513">
                  <a:extLst>
                    <a:ext uri="{9D8B030D-6E8A-4147-A177-3AD203B41FA5}">
                      <a16:colId xmlns:a16="http://schemas.microsoft.com/office/drawing/2014/main" val="400811897"/>
                    </a:ext>
                  </a:extLst>
                </a:gridCol>
              </a:tblGrid>
              <a:tr h="541918"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00" dirty="0">
                          <a:effectLst/>
                        </a:rPr>
                        <a:t>Фон</a:t>
                      </a: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00" dirty="0">
                          <a:effectLst/>
                        </a:rPr>
                        <a:t>Ядро</a:t>
                      </a: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00" dirty="0">
                          <a:effectLst/>
                        </a:rPr>
                        <a:t>Лизосома</a:t>
                      </a: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00" dirty="0">
                          <a:effectLst/>
                        </a:rPr>
                        <a:t>Цитоплазма</a:t>
                      </a: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10538097"/>
                  </a:ext>
                </a:extLst>
              </a:tr>
              <a:tr h="50121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R6G-spd-NBD</a:t>
                      </a:r>
                      <a:r>
                        <a:rPr lang="en-US" sz="1800" kern="0" dirty="0">
                          <a:effectLst/>
                        </a:rPr>
                        <a:t>  </a:t>
                      </a: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solidFill>
                            <a:srgbClr val="00B050"/>
                          </a:solidFill>
                          <a:effectLst/>
                        </a:rPr>
                        <a:t>2</a:t>
                      </a:r>
                      <a:endParaRPr lang="en-US" sz="1600" b="1" kern="100" dirty="0">
                        <a:solidFill>
                          <a:srgbClr val="00B05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>
                          <a:solidFill>
                            <a:srgbClr val="00B050"/>
                          </a:solidFill>
                          <a:effectLst/>
                        </a:rPr>
                        <a:t>164</a:t>
                      </a:r>
                      <a:endParaRPr lang="en-US" sz="1600" b="1" kern="100">
                        <a:solidFill>
                          <a:srgbClr val="00B05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solidFill>
                            <a:srgbClr val="00B050"/>
                          </a:solidFill>
                          <a:effectLst/>
                        </a:rPr>
                        <a:t>10</a:t>
                      </a:r>
                      <a:r>
                        <a:rPr lang="ru-RU" sz="1600" b="1" kern="100" dirty="0">
                          <a:solidFill>
                            <a:srgbClr val="00B050"/>
                          </a:solidFill>
                          <a:effectLst/>
                        </a:rPr>
                        <a:t>6</a:t>
                      </a:r>
                      <a:endParaRPr lang="en-US" sz="1600" b="1" kern="100" dirty="0">
                        <a:solidFill>
                          <a:srgbClr val="00B05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solidFill>
                            <a:srgbClr val="00B050"/>
                          </a:solidFill>
                          <a:effectLst/>
                        </a:rPr>
                        <a:t>91</a:t>
                      </a:r>
                      <a:endParaRPr lang="en-US" sz="1600" b="1" kern="100" dirty="0">
                        <a:solidFill>
                          <a:srgbClr val="00B05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10587352"/>
                  </a:ext>
                </a:extLst>
              </a:tr>
              <a:tr h="244493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R6G</a:t>
                      </a: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solidFill>
                            <a:srgbClr val="00B050"/>
                          </a:solidFill>
                          <a:effectLst/>
                        </a:rPr>
                        <a:t>16</a:t>
                      </a:r>
                      <a:endParaRPr lang="en-US" sz="1600" b="1" kern="100" dirty="0">
                        <a:solidFill>
                          <a:srgbClr val="00B05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>
                          <a:solidFill>
                            <a:srgbClr val="00B050"/>
                          </a:solidFill>
                          <a:effectLst/>
                        </a:rPr>
                        <a:t>84</a:t>
                      </a:r>
                      <a:endParaRPr lang="en-US" sz="1600" b="1" kern="100">
                        <a:solidFill>
                          <a:srgbClr val="00B05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>
                          <a:solidFill>
                            <a:srgbClr val="00B050"/>
                          </a:solidFill>
                          <a:effectLst/>
                        </a:rPr>
                        <a:t>62</a:t>
                      </a:r>
                      <a:endParaRPr lang="en-US" sz="1600" b="1" kern="100">
                        <a:solidFill>
                          <a:srgbClr val="00B05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solidFill>
                            <a:srgbClr val="00B050"/>
                          </a:solidFill>
                          <a:effectLst/>
                        </a:rPr>
                        <a:t>54</a:t>
                      </a:r>
                      <a:endParaRPr lang="en-US" sz="1600" b="1" kern="100" dirty="0">
                        <a:solidFill>
                          <a:srgbClr val="00B05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94825649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59B4E495-28E5-8604-B0BC-694B1AB6E9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96" t="12859" r="9889" b="12454"/>
          <a:stretch/>
        </p:blipFill>
        <p:spPr bwMode="auto">
          <a:xfrm>
            <a:off x="6278800" y="1746341"/>
            <a:ext cx="3355057" cy="314329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D732D9-C539-A6E3-9DDA-FF8F8F06714B}"/>
              </a:ext>
            </a:extLst>
          </p:cNvPr>
          <p:cNvSpPr txBox="1"/>
          <p:nvPr/>
        </p:nvSpPr>
        <p:spPr>
          <a:xfrm>
            <a:off x="6585080" y="6334780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rgbClr val="0070C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λ</a:t>
            </a:r>
            <a:r>
              <a:rPr lang="en-US" sz="1400" baseline="-25000" dirty="0" err="1">
                <a:solidFill>
                  <a:srgbClr val="0070C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exci</a:t>
            </a:r>
            <a:r>
              <a:rPr lang="en-US" sz="1400" baseline="-25000" dirty="0">
                <a:solidFill>
                  <a:srgbClr val="0070C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max</a:t>
            </a:r>
            <a:r>
              <a:rPr lang="en-US" sz="1400" dirty="0">
                <a:solidFill>
                  <a:srgbClr val="0070C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= 360 nm, </a:t>
            </a:r>
            <a:r>
              <a:rPr lang="en-US" sz="1400" dirty="0" err="1">
                <a:solidFill>
                  <a:srgbClr val="0070C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λ</a:t>
            </a:r>
            <a:r>
              <a:rPr lang="en-US" sz="1400" baseline="-25000" dirty="0" err="1">
                <a:solidFill>
                  <a:srgbClr val="0070C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emi</a:t>
            </a:r>
            <a:r>
              <a:rPr lang="en-US" sz="1400" dirty="0">
                <a:solidFill>
                  <a:srgbClr val="0070C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= 425–700 nm</a:t>
            </a:r>
            <a:r>
              <a:rPr lang="en-US" sz="1400" dirty="0">
                <a:solidFill>
                  <a:srgbClr val="0070C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en-US" sz="1400" dirty="0" err="1">
                <a:solidFill>
                  <a:srgbClr val="00B05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λ</a:t>
            </a:r>
            <a:r>
              <a:rPr lang="en-US" sz="1400" baseline="-25000" dirty="0" err="1">
                <a:solidFill>
                  <a:srgbClr val="00B05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exci</a:t>
            </a:r>
            <a:r>
              <a:rPr lang="en-US" sz="1400" baseline="-25000" dirty="0">
                <a:solidFill>
                  <a:srgbClr val="00B05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max</a:t>
            </a:r>
            <a:r>
              <a:rPr lang="en-US" sz="1400" dirty="0">
                <a:solidFill>
                  <a:srgbClr val="00B05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= 475 nm, </a:t>
            </a:r>
            <a:r>
              <a:rPr lang="en-US" sz="1400" dirty="0" err="1">
                <a:solidFill>
                  <a:srgbClr val="00B05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λ</a:t>
            </a:r>
            <a:r>
              <a:rPr lang="en-US" sz="1400" baseline="-25000" dirty="0" err="1">
                <a:solidFill>
                  <a:srgbClr val="00B05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emi</a:t>
            </a:r>
            <a:r>
              <a:rPr lang="en-US" sz="1400" dirty="0">
                <a:solidFill>
                  <a:srgbClr val="00B05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= 515–700 nm</a:t>
            </a:r>
            <a:endParaRPr lang="en-US" sz="1400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2BCDA-71A1-A372-6AFF-5919280895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101" y="2459724"/>
            <a:ext cx="2385047" cy="179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90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985A8-4F7C-3079-6F4F-35B1F17A0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759737"/>
          </a:xfrm>
        </p:spPr>
        <p:txBody>
          <a:bodyPr/>
          <a:lstStyle/>
          <a:p>
            <a:pPr algn="ctr"/>
            <a:r>
              <a:rPr lang="ru-RU" sz="4000" b="1" dirty="0"/>
              <a:t>Итог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F102B-4982-A535-BF2E-507CFDD02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8871" y="1063416"/>
            <a:ext cx="7170345" cy="5413218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ru-RU" sz="1400" dirty="0"/>
              <a:t>Разработана </a:t>
            </a:r>
            <a:r>
              <a:rPr lang="ru-RU" sz="1400" b="1" dirty="0" err="1"/>
              <a:t>мицеллярная</a:t>
            </a:r>
            <a:r>
              <a:rPr lang="ru-RU" sz="1400" b="1" dirty="0"/>
              <a:t> </a:t>
            </a:r>
            <a:r>
              <a:rPr lang="ru-RU" sz="1400" b="1" dirty="0" err="1"/>
              <a:t>тераностическая</a:t>
            </a:r>
            <a:r>
              <a:rPr lang="ru-RU" sz="1400" b="1" dirty="0"/>
              <a:t> </a:t>
            </a:r>
            <a:r>
              <a:rPr lang="ru-RU" sz="1400" b="1" dirty="0" err="1"/>
              <a:t>формуляция</a:t>
            </a:r>
            <a:r>
              <a:rPr lang="ru-RU" sz="1400" dirty="0"/>
              <a:t>, содержащую родамин 6G (R6G), конъюгированный с 4-нитро-2,1,3-бензоксадиазолом (NBD) через линкер </a:t>
            </a:r>
            <a:r>
              <a:rPr lang="ru-RU" sz="1400" dirty="0" err="1"/>
              <a:t>спермидин</a:t>
            </a:r>
            <a:r>
              <a:rPr lang="ru-RU" sz="1400" dirty="0"/>
              <a:t> (</a:t>
            </a:r>
            <a:r>
              <a:rPr lang="ru-RU" sz="1400" dirty="0" err="1"/>
              <a:t>spd</a:t>
            </a:r>
            <a:r>
              <a:rPr lang="ru-RU" sz="1400" dirty="0"/>
              <a:t>).</a:t>
            </a:r>
          </a:p>
          <a:p>
            <a:pPr>
              <a:lnSpc>
                <a:spcPct val="170000"/>
              </a:lnSpc>
            </a:pPr>
            <a:r>
              <a:rPr lang="ru-RU" sz="1400" b="1" dirty="0"/>
              <a:t>Селективное окрашивание клеток (диагностика) </a:t>
            </a:r>
            <a:r>
              <a:rPr lang="ru-RU" sz="1400" dirty="0"/>
              <a:t>реализуется за счёт чувствительности зонда к рН и механизма резонансной передачи энергии флуоресценции (FRET).</a:t>
            </a:r>
          </a:p>
          <a:p>
            <a:pPr>
              <a:lnSpc>
                <a:spcPct val="170000"/>
              </a:lnSpc>
            </a:pPr>
            <a:r>
              <a:rPr lang="ru-RU" sz="1400" b="1" dirty="0"/>
              <a:t>R6G-spd-NBD проявляет избирательные антибактериальное действие в отношении </a:t>
            </a:r>
            <a:r>
              <a:rPr lang="ru-RU" sz="1400" b="1" i="1" dirty="0"/>
              <a:t>E. </a:t>
            </a:r>
            <a:r>
              <a:rPr lang="ru-RU" sz="1400" b="1" i="1" dirty="0" err="1"/>
              <a:t>coli</a:t>
            </a:r>
            <a:r>
              <a:rPr lang="ru-RU" sz="1400" b="1" i="1" dirty="0"/>
              <a:t> </a:t>
            </a:r>
            <a:r>
              <a:rPr lang="en-US" sz="1400" i="1" dirty="0"/>
              <a:t>vs </a:t>
            </a:r>
            <a:r>
              <a:rPr lang="ru-RU" sz="1400" dirty="0"/>
              <a:t>лактобактерий. Это позволяет визуализировать бактерии локализованные в макрофагах, а также лечить </a:t>
            </a:r>
            <a:r>
              <a:rPr lang="ru-RU" sz="1400" b="1" dirty="0"/>
              <a:t>макрофаг-ассоциированные бактериальные инфекции</a:t>
            </a:r>
            <a:r>
              <a:rPr lang="ru-RU" sz="1400" dirty="0"/>
              <a:t>.</a:t>
            </a:r>
          </a:p>
          <a:p>
            <a:pPr>
              <a:lnSpc>
                <a:spcPct val="170000"/>
              </a:lnSpc>
            </a:pPr>
            <a:r>
              <a:rPr lang="ru-RU" sz="1400" b="1" dirty="0"/>
              <a:t>Селективная визуализация раковых клеток (A875, K562) </a:t>
            </a:r>
            <a:r>
              <a:rPr lang="en-US" sz="1400" b="1" dirty="0"/>
              <a:t>vs HEK293T </a:t>
            </a:r>
            <a:r>
              <a:rPr lang="ru-RU" sz="1400" dirty="0"/>
              <a:t>с помощью </a:t>
            </a:r>
            <a:r>
              <a:rPr lang="en-US" sz="1400" dirty="0"/>
              <a:t>pH-</a:t>
            </a:r>
            <a:r>
              <a:rPr lang="ru-RU" sz="1400" dirty="0"/>
              <a:t>зонда в ”умных мицеллах"</a:t>
            </a:r>
            <a:r>
              <a:rPr lang="en-US" sz="1400" dirty="0"/>
              <a:t>: </a:t>
            </a:r>
            <a:r>
              <a:rPr lang="ru-RU" sz="1400" dirty="0"/>
              <a:t>NBD-spd-R6G демонстрирует </a:t>
            </a:r>
            <a:r>
              <a:rPr lang="ru-RU" sz="1400" b="1" dirty="0"/>
              <a:t>резкое усиление флуоресценции на 40% на 1 единицу рН в диапазоне рН 5-7,5 и позволяет увеличить цитотоксическую активность</a:t>
            </a:r>
            <a:endParaRPr lang="en-US" sz="14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7F6A0-92BA-C025-321D-6BA2A5104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941" y="2375981"/>
            <a:ext cx="4209861" cy="3643819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Разработан флуоресцентный зонд </a:t>
            </a:r>
            <a:r>
              <a:rPr lang="en-US" sz="2000" dirty="0">
                <a:solidFill>
                  <a:schemeClr val="bg1"/>
                </a:solidFill>
              </a:rPr>
              <a:t>R6G-spd-NBD, </a:t>
            </a:r>
            <a:r>
              <a:rPr lang="ru-RU" sz="2000" dirty="0">
                <a:solidFill>
                  <a:schemeClr val="bg1"/>
                </a:solidFill>
              </a:rPr>
              <a:t>чувствительный к </a:t>
            </a:r>
            <a:r>
              <a:rPr lang="en-US" sz="2000" dirty="0">
                <a:solidFill>
                  <a:schemeClr val="bg1"/>
                </a:solidFill>
              </a:rPr>
              <a:t>pH </a:t>
            </a:r>
            <a:r>
              <a:rPr lang="ru-RU" sz="2000" dirty="0">
                <a:solidFill>
                  <a:schemeClr val="bg1"/>
                </a:solidFill>
              </a:rPr>
              <a:t>среды.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Область применения: </a:t>
            </a:r>
            <a:r>
              <a:rPr lang="ru-RU" sz="2000" dirty="0">
                <a:solidFill>
                  <a:schemeClr val="bg1"/>
                </a:solidFill>
              </a:rPr>
              <a:t>селективная </a:t>
            </a:r>
            <a:r>
              <a:rPr lang="ru-RU" sz="2000" u="sng" dirty="0">
                <a:solidFill>
                  <a:schemeClr val="bg1"/>
                </a:solidFill>
              </a:rPr>
              <a:t>диагностика</a:t>
            </a:r>
            <a:r>
              <a:rPr lang="ru-RU" sz="2000" dirty="0">
                <a:solidFill>
                  <a:schemeClr val="bg1"/>
                </a:solidFill>
              </a:rPr>
              <a:t> + </a:t>
            </a:r>
            <a:r>
              <a:rPr lang="ru-RU" sz="2000" u="sng" dirty="0">
                <a:solidFill>
                  <a:schemeClr val="bg1"/>
                </a:solidFill>
              </a:rPr>
              <a:t>терапия</a:t>
            </a:r>
            <a:r>
              <a:rPr lang="ru-RU" sz="2000" dirty="0">
                <a:solidFill>
                  <a:schemeClr val="bg1"/>
                </a:solidFill>
              </a:rPr>
              <a:t> раковых и бактериальных заболеваний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B0823-E543-A911-7D0D-18B0390C2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81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662B5-26CE-254D-9719-33366B6C1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1BB89-7BF7-6750-E4C2-9C0D4EAF3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latin typeface="+mj-lt"/>
              </a:rPr>
              <a:t>Список публикаций по теме доклада:</a:t>
            </a:r>
          </a:p>
          <a:p>
            <a:r>
              <a:rPr lang="en-US" dirty="0">
                <a:latin typeface="+mj-lt"/>
              </a:rPr>
              <a:t>Zlotnikov, I.D.; </a:t>
            </a:r>
            <a:r>
              <a:rPr lang="en-US" dirty="0" err="1">
                <a:latin typeface="+mj-lt"/>
              </a:rPr>
              <a:t>Ezhov</a:t>
            </a:r>
            <a:r>
              <a:rPr lang="en-US" dirty="0">
                <a:latin typeface="+mj-lt"/>
              </a:rPr>
              <a:t>, A.A.; Kudryashova, E.V. pH-Sensitive Fluorescent Marker Based on Rhodamine 6G Conjugate with Its FRET/</a:t>
            </a:r>
            <a:r>
              <a:rPr lang="en-US" dirty="0" err="1">
                <a:latin typeface="+mj-lt"/>
              </a:rPr>
              <a:t>PeT</a:t>
            </a:r>
            <a:r>
              <a:rPr lang="en-US" dirty="0">
                <a:latin typeface="+mj-lt"/>
              </a:rPr>
              <a:t> Pair in “Smart” Polymeric Micelles for Selective Imaging of Cancer Cells. </a:t>
            </a:r>
            <a:r>
              <a:rPr lang="en-US" b="0" i="1" dirty="0">
                <a:solidFill>
                  <a:srgbClr val="222222"/>
                </a:solidFill>
                <a:effectLst/>
                <a:latin typeface="+mj-lt"/>
              </a:rPr>
              <a:t>Pharmaceutics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 </a:t>
            </a: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2024</a:t>
            </a:r>
            <a:r>
              <a:rPr lang="en-US" dirty="0">
                <a:latin typeface="+mj-lt"/>
              </a:rPr>
              <a:t>, </a:t>
            </a:r>
            <a:r>
              <a:rPr lang="en-US" b="0" i="1" dirty="0">
                <a:solidFill>
                  <a:srgbClr val="222222"/>
                </a:solidFill>
                <a:effectLst/>
                <a:latin typeface="+mj-lt"/>
              </a:rPr>
              <a:t>16</a:t>
            </a:r>
            <a:r>
              <a:rPr lang="en-US" dirty="0">
                <a:latin typeface="+mj-lt"/>
              </a:rPr>
              <a:t>,1007. https://doi.org/10.3390/pharmaceutics16081007</a:t>
            </a:r>
            <a:endParaRPr lang="ru-RU" dirty="0">
              <a:latin typeface="+mj-lt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Zlotnikov, I.D.;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+mj-lt"/>
              </a:rPr>
              <a:t>Ezhov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, A.A.;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+mj-lt"/>
              </a:rPr>
              <a:t>Belogurova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, N.G.; Kudryashova, E.V. pH-Sensitive Fluorescent Probe in Nanogel Particles as Theragnostic Agent for Imaging and Elimination of Latent Bacterial Cells Residing Inside Macrophages. </a:t>
            </a:r>
            <a:r>
              <a:rPr lang="en-US" b="0" i="1" dirty="0">
                <a:solidFill>
                  <a:srgbClr val="222222"/>
                </a:solidFill>
                <a:effectLst/>
                <a:latin typeface="+mj-lt"/>
              </a:rPr>
              <a:t>Gels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 </a:t>
            </a: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2024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, </a:t>
            </a:r>
            <a:r>
              <a:rPr lang="en-US" b="0" i="1" dirty="0">
                <a:solidFill>
                  <a:srgbClr val="222222"/>
                </a:solidFill>
                <a:effectLst/>
                <a:latin typeface="+mj-lt"/>
              </a:rPr>
              <a:t>10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, 567. https://doi.org/10.3390/gels10090567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9142C-D34D-975F-835D-59CED7836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52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9D1B7D-3D8B-3F56-0E1E-90C0E6831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EBBBE6-CEC9-F501-43C1-A24A86966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41" y="0"/>
            <a:ext cx="8960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45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CB7905-919A-4141-E3A8-7D2C50E76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5B65B-30D3-13C7-ADD5-C737AC16F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41" y="0"/>
            <a:ext cx="8960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52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786FBA-57BE-3C55-4F46-9AA19BE3D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1F013A-735B-2500-ABE6-24327B0DC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41" y="0"/>
            <a:ext cx="8960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19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962D1C-59A9-1AAC-D875-06C57A1A4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20242-5558-3FEC-DA9A-01A4AA9A1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31" y="0"/>
            <a:ext cx="896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72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4A489-4860-F9A8-A292-40BECB51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202" y="973668"/>
            <a:ext cx="4294165" cy="706964"/>
          </a:xfrm>
        </p:spPr>
        <p:txBody>
          <a:bodyPr/>
          <a:lstStyle/>
          <a:p>
            <a:pPr algn="ctr"/>
            <a:r>
              <a:rPr lang="ru-RU" dirty="0"/>
              <a:t>Мицеллы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E99FAC-F809-8403-FEB8-0677F5FC6C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76" y="3222869"/>
            <a:ext cx="4600166" cy="34163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5F3D0FE-C82E-0232-26E5-420C00329E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23" y="0"/>
            <a:ext cx="4824412" cy="261522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6DF22-8C83-5914-D1AE-785BF988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19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81E523-8F32-D097-5416-09F56FDE7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336" y="2615224"/>
            <a:ext cx="5036303" cy="385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67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34E1F-D231-B430-B659-A9CA9160E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68" y="452673"/>
            <a:ext cx="10816683" cy="1539089"/>
          </a:xfrm>
        </p:spPr>
        <p:txBody>
          <a:bodyPr/>
          <a:lstStyle/>
          <a:p>
            <a:pPr algn="ctr"/>
            <a:r>
              <a:rPr lang="ru-RU" sz="3000" b="1" dirty="0" err="1"/>
              <a:t>Тераностический</a:t>
            </a:r>
            <a:r>
              <a:rPr lang="ru-RU" sz="3000" b="1" dirty="0"/>
              <a:t> агент:</a:t>
            </a:r>
            <a:br>
              <a:rPr lang="ru-RU" sz="3000" dirty="0"/>
            </a:br>
            <a:r>
              <a:rPr lang="ru-RU" sz="2400" dirty="0"/>
              <a:t>разработка препаратов нового поколения для эффективного лечения тяжелых онкологических и инфекционных заболеваний </a:t>
            </a:r>
            <a:endParaRPr lang="en-US" sz="3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D957D5-BF49-F0C1-A010-5016A606D606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99990" y="3023857"/>
            <a:ext cx="3903876" cy="326829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000" b="1" dirty="0"/>
              <a:t>Разработка </a:t>
            </a:r>
            <a:r>
              <a:rPr lang="en-US" sz="2000" b="1" dirty="0"/>
              <a:t>pH-</a:t>
            </a:r>
            <a:r>
              <a:rPr lang="ru-RU" sz="2000" b="1" dirty="0"/>
              <a:t>чувствительного сенсора</a:t>
            </a:r>
            <a:r>
              <a:rPr lang="ru-RU" sz="2000" dirty="0"/>
              <a:t>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/>
              <a:t> для селективной идентификации раковых клеток,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/>
              <a:t>для обнаружения бактериальных инфекций и их терапии - </a:t>
            </a:r>
            <a:r>
              <a:rPr lang="ru-RU" sz="2000" b="1" dirty="0" err="1"/>
              <a:t>тераностика</a:t>
            </a:r>
            <a:endParaRPr lang="en-US" sz="20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2DEF00-0C29-DFC1-A9F6-EDEE66D64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12720" y="2350002"/>
            <a:ext cx="3147009" cy="576262"/>
          </a:xfrm>
        </p:spPr>
        <p:txBody>
          <a:bodyPr/>
          <a:lstStyle/>
          <a:p>
            <a:pPr algn="ctr"/>
            <a:r>
              <a:rPr lang="ru-RU" dirty="0"/>
              <a:t>Зачем?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CD8DA3-7C39-3112-949B-09D3A9B6638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512721" y="3023857"/>
            <a:ext cx="3147009" cy="32683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600" dirty="0"/>
              <a:t>Применение в научных исследованиях – </a:t>
            </a:r>
            <a:r>
              <a:rPr lang="ru-RU" sz="1600" b="1" dirty="0"/>
              <a:t>для флуоресцентных измерений</a:t>
            </a:r>
          </a:p>
          <a:p>
            <a:pPr algn="ctr"/>
            <a:r>
              <a:rPr lang="ru-RU" sz="1600" dirty="0"/>
              <a:t>В перспективе </a:t>
            </a:r>
            <a:r>
              <a:rPr lang="en-US" sz="1600" b="1" dirty="0"/>
              <a:t>in vivo </a:t>
            </a:r>
            <a:r>
              <a:rPr lang="ru-RU" sz="1600" b="1" dirty="0"/>
              <a:t>диагностика</a:t>
            </a:r>
            <a:r>
              <a:rPr lang="ru-RU" sz="1600" dirty="0"/>
              <a:t> раковых заболеваний, как альтернатива</a:t>
            </a:r>
            <a:r>
              <a:rPr lang="en-US" sz="1600" dirty="0"/>
              <a:t> </a:t>
            </a:r>
            <a:r>
              <a:rPr lang="ru-RU" sz="1600" b="1" dirty="0"/>
              <a:t>КТ, ПЭТ</a:t>
            </a:r>
          </a:p>
          <a:p>
            <a:pPr algn="ctr"/>
            <a:r>
              <a:rPr lang="ru-RU" sz="1600" dirty="0"/>
              <a:t>Диагностика и лечение </a:t>
            </a:r>
            <a:r>
              <a:rPr lang="ru-RU" sz="1600" b="1" dirty="0"/>
              <a:t>макрофаг-ассоциированных бактериальных  инфекций </a:t>
            </a:r>
            <a:r>
              <a:rPr lang="ru-RU" sz="1600" dirty="0"/>
              <a:t>(атипичная пневмония лейшманиоз, туберкулёз, бруцеллёз)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D9CA01-016D-12F1-2ED5-C69E10E25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8328" y="2286629"/>
            <a:ext cx="3903681" cy="576262"/>
          </a:xfrm>
        </p:spPr>
        <p:txBody>
          <a:bodyPr/>
          <a:lstStyle/>
          <a:p>
            <a:pPr algn="ctr"/>
            <a:r>
              <a:rPr lang="ru-RU" dirty="0"/>
              <a:t>Как?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877242-7BD5-29C8-F231-B8D7F6D2BC38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888328" y="3023856"/>
            <a:ext cx="3903681" cy="3268300"/>
          </a:xfrm>
          <a:solidFill>
            <a:schemeClr val="accent1">
              <a:lumMod val="75000"/>
            </a:schemeClr>
          </a:solidFill>
        </p:spPr>
        <p:txBody>
          <a:bodyPr>
            <a:normAutofit fontScale="92500"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</a:rPr>
              <a:t>1) </a:t>
            </a:r>
            <a:r>
              <a:rPr lang="ru-RU" sz="2200" b="1" dirty="0" err="1">
                <a:solidFill>
                  <a:schemeClr val="bg1"/>
                </a:solidFill>
              </a:rPr>
              <a:t>Флуорофор</a:t>
            </a:r>
            <a:r>
              <a:rPr lang="ru-RU" sz="2200" b="1" dirty="0">
                <a:solidFill>
                  <a:schemeClr val="bg1"/>
                </a:solidFill>
              </a:rPr>
              <a:t> на основе </a:t>
            </a:r>
            <a:r>
              <a:rPr lang="en-US" sz="2200" b="1" dirty="0">
                <a:solidFill>
                  <a:schemeClr val="bg1"/>
                </a:solidFill>
              </a:rPr>
              <a:t>R6G </a:t>
            </a:r>
            <a:r>
              <a:rPr lang="ru-RU" sz="2200" b="1" dirty="0">
                <a:solidFill>
                  <a:schemeClr val="bg1"/>
                </a:solidFill>
              </a:rPr>
              <a:t>и </a:t>
            </a:r>
            <a:r>
              <a:rPr lang="en-US" sz="2200" b="1" dirty="0">
                <a:solidFill>
                  <a:schemeClr val="bg1"/>
                </a:solidFill>
              </a:rPr>
              <a:t>NBD</a:t>
            </a:r>
            <a:endParaRPr lang="ru-RU" sz="2200" b="1" dirty="0">
              <a:solidFill>
                <a:schemeClr val="bg1"/>
              </a:solidFill>
            </a:endParaRPr>
          </a:p>
          <a:p>
            <a:pPr algn="ctr"/>
            <a:r>
              <a:rPr lang="ru-RU" sz="1800" dirty="0">
                <a:solidFill>
                  <a:schemeClr val="bg1"/>
                </a:solidFill>
              </a:rPr>
              <a:t>с функциями </a:t>
            </a:r>
            <a:r>
              <a:rPr lang="en-US" sz="1800" dirty="0">
                <a:solidFill>
                  <a:schemeClr val="bg1"/>
                </a:solidFill>
              </a:rPr>
              <a:t>FRET – </a:t>
            </a:r>
            <a:r>
              <a:rPr lang="ru-RU" sz="1800" dirty="0">
                <a:solidFill>
                  <a:schemeClr val="bg1"/>
                </a:solidFill>
              </a:rPr>
              <a:t>для детекции закисленного микроокружения опухолей (эффект Варбурга)</a:t>
            </a:r>
          </a:p>
          <a:p>
            <a:pPr algn="ctr"/>
            <a:r>
              <a:rPr lang="ru-RU" sz="2200" b="1" dirty="0">
                <a:solidFill>
                  <a:schemeClr val="bg1"/>
                </a:solidFill>
              </a:rPr>
              <a:t>2) Мицеллы на основе хитозана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</a:rPr>
              <a:t>Для селективного окрашивания бактерий и антибактериальное действие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8063E9-B9F2-4500-55BD-64304B42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0772C3-C6AB-45FF-1D80-3FE3C4BC2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923" y="2350002"/>
            <a:ext cx="3141878" cy="576262"/>
          </a:xfrm>
        </p:spPr>
        <p:txBody>
          <a:bodyPr/>
          <a:lstStyle/>
          <a:p>
            <a:pPr algn="ctr"/>
            <a:r>
              <a:rPr lang="ru-RU" dirty="0"/>
              <a:t>Цель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798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DFC30A-1C3E-3A35-5D74-03970CCE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E021AC-610B-D9CC-0CE6-9066EF277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34923"/>
              </p:ext>
            </p:extLst>
          </p:nvPr>
        </p:nvGraphicFramePr>
        <p:xfrm>
          <a:off x="1026367" y="1978091"/>
          <a:ext cx="9666514" cy="3601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7145">
                  <a:extLst>
                    <a:ext uri="{9D8B030D-6E8A-4147-A177-3AD203B41FA5}">
                      <a16:colId xmlns:a16="http://schemas.microsoft.com/office/drawing/2014/main" val="2606071837"/>
                    </a:ext>
                  </a:extLst>
                </a:gridCol>
                <a:gridCol w="1731770">
                  <a:extLst>
                    <a:ext uri="{9D8B030D-6E8A-4147-A177-3AD203B41FA5}">
                      <a16:colId xmlns:a16="http://schemas.microsoft.com/office/drawing/2014/main" val="1403989834"/>
                    </a:ext>
                  </a:extLst>
                </a:gridCol>
                <a:gridCol w="3199390">
                  <a:extLst>
                    <a:ext uri="{9D8B030D-6E8A-4147-A177-3AD203B41FA5}">
                      <a16:colId xmlns:a16="http://schemas.microsoft.com/office/drawing/2014/main" val="4025793938"/>
                    </a:ext>
                  </a:extLst>
                </a:gridCol>
                <a:gridCol w="1620014">
                  <a:extLst>
                    <a:ext uri="{9D8B030D-6E8A-4147-A177-3AD203B41FA5}">
                      <a16:colId xmlns:a16="http://schemas.microsoft.com/office/drawing/2014/main" val="1964935585"/>
                    </a:ext>
                  </a:extLst>
                </a:gridCol>
                <a:gridCol w="845104">
                  <a:extLst>
                    <a:ext uri="{9D8B030D-6E8A-4147-A177-3AD203B41FA5}">
                      <a16:colId xmlns:a16="http://schemas.microsoft.com/office/drawing/2014/main" val="2282354026"/>
                    </a:ext>
                  </a:extLst>
                </a:gridCol>
                <a:gridCol w="1353091">
                  <a:extLst>
                    <a:ext uri="{9D8B030D-6E8A-4147-A177-3AD203B41FA5}">
                      <a16:colId xmlns:a16="http://schemas.microsoft.com/office/drawing/2014/main" val="2293481762"/>
                    </a:ext>
                  </a:extLst>
                </a:gridCol>
              </a:tblGrid>
              <a:tr h="2433165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>
                          <a:effectLst/>
                        </a:rPr>
                        <a:t>Designation *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>
                          <a:effectLst/>
                        </a:rPr>
                        <a:t>Polymer Modification Degree per Glycoside Unit, 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 dirty="0">
                          <a:effectLst/>
                        </a:rPr>
                        <a:t>The Average Molecular Mass of One Structural Unit, </a:t>
                      </a:r>
                      <a:r>
                        <a:rPr lang="en-US" sz="1600" dirty="0" err="1">
                          <a:effectLst/>
                        </a:rPr>
                        <a:t>kDa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>
                          <a:effectLst/>
                        </a:rPr>
                        <a:t>Hydrodynamic Diameter, nm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>
                          <a:effectLst/>
                        </a:rPr>
                        <a:t>ζ-Potential, mV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>
                          <a:effectLst/>
                        </a:rPr>
                        <a:t>Aggregative Stability</a:t>
                      </a:r>
                      <a:r>
                        <a:rPr lang="en-US" sz="1800">
                          <a:effectLst/>
                        </a:rPr>
                        <a:t> 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83021601"/>
                  </a:ext>
                </a:extLst>
              </a:tr>
              <a:tr h="584225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>
                          <a:effectLst/>
                        </a:rPr>
                        <a:t>Chit5-LA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>
                          <a:effectLst/>
                        </a:rPr>
                        <a:t>25 ± 3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>
                          <a:effectLst/>
                        </a:rPr>
                        <a:t>6.4 ± 0.5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>
                          <a:effectLst/>
                        </a:rPr>
                        <a:t>210 ± 40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>
                          <a:effectLst/>
                        </a:rPr>
                        <a:t>+8 ± 1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>
                          <a:effectLst/>
                        </a:rPr>
                        <a:t>&gt;36 h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35793406"/>
                  </a:ext>
                </a:extLst>
              </a:tr>
              <a:tr h="584225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>
                          <a:effectLst/>
                        </a:rPr>
                        <a:t>Hep-LA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>
                          <a:effectLst/>
                        </a:rPr>
                        <a:t>10 ± 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>
                          <a:effectLst/>
                        </a:rPr>
                        <a:t>14 ± 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>
                          <a:effectLst/>
                        </a:rPr>
                        <a:t>310 ± 50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600">
                          <a:effectLst/>
                        </a:rPr>
                        <a:t>–12 ± 1.5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>
                          <a:effectLst/>
                        </a:rPr>
                        <a:t>&gt;48 h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19147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0018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62DE-D4B7-CEBB-24E1-CC17D8A4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184" y="909884"/>
            <a:ext cx="8761413" cy="706964"/>
          </a:xfrm>
        </p:spPr>
        <p:txBody>
          <a:bodyPr/>
          <a:lstStyle/>
          <a:p>
            <a:pPr algn="ctr"/>
            <a:r>
              <a:rPr lang="ru-RU" dirty="0"/>
              <a:t>Реализация </a:t>
            </a:r>
            <a:r>
              <a:rPr lang="en-US" dirty="0"/>
              <a:t>pH </a:t>
            </a:r>
            <a:r>
              <a:rPr lang="ru-RU" dirty="0"/>
              <a:t>чувствительности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AA986-A53B-A9F4-861E-1FFC68D39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9299" y="2462544"/>
            <a:ext cx="5593990" cy="3947308"/>
          </a:xfrm>
          <a:solidFill>
            <a:srgbClr val="CCFFFF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/>
              <a:t>Механизмы рН-чувствительности:</a:t>
            </a:r>
          </a:p>
          <a:p>
            <a:pPr lvl="1"/>
            <a:r>
              <a:rPr lang="ru-RU" sz="1800" dirty="0"/>
              <a:t>фотон-индуцированный перенос электрона (</a:t>
            </a:r>
            <a:r>
              <a:rPr lang="ru-RU" sz="1800" dirty="0" err="1"/>
              <a:t>PeT</a:t>
            </a:r>
            <a:r>
              <a:rPr lang="ru-RU" sz="1800" dirty="0"/>
              <a:t>),</a:t>
            </a:r>
          </a:p>
          <a:p>
            <a:pPr lvl="1"/>
            <a:r>
              <a:rPr lang="ru-RU" sz="1800" dirty="0" err="1"/>
              <a:t>Фёрстеровский</a:t>
            </a:r>
            <a:r>
              <a:rPr lang="ru-RU" sz="1800" dirty="0"/>
              <a:t> резонансный перенос энергии (FRET)</a:t>
            </a:r>
          </a:p>
          <a:p>
            <a:pPr lvl="1"/>
            <a:r>
              <a:rPr lang="ru-RU" sz="1800" dirty="0" err="1"/>
              <a:t>Самоагрегация</a:t>
            </a:r>
            <a:r>
              <a:rPr lang="ru-RU" sz="1800" dirty="0"/>
              <a:t> (</a:t>
            </a:r>
            <a:r>
              <a:rPr lang="ru-RU" sz="1800" dirty="0" err="1"/>
              <a:t>стекинг</a:t>
            </a:r>
            <a:r>
              <a:rPr lang="ru-RU" sz="1800" dirty="0"/>
              <a:t>-взаимодействия)</a:t>
            </a:r>
          </a:p>
          <a:p>
            <a:pPr lvl="1"/>
            <a:r>
              <a:rPr lang="ru-RU" sz="1800" dirty="0"/>
              <a:t>Переход мономер-эксимер</a:t>
            </a:r>
          </a:p>
          <a:p>
            <a:pPr lvl="1"/>
            <a:r>
              <a:rPr lang="ru-RU" sz="1800" dirty="0"/>
              <a:t>Структурные изменения в молекуле </a:t>
            </a:r>
            <a:r>
              <a:rPr lang="ru-RU" sz="1800" dirty="0" err="1"/>
              <a:t>флуорофора</a:t>
            </a:r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81DFBB-69F7-72FE-324B-6CDA6A9A0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Rhodamine 6G (hydrochloride)">
            <a:extLst>
              <a:ext uri="{FF2B5EF4-FFF2-40B4-BE49-F238E27FC236}">
                <a16:creationId xmlns:a16="http://schemas.microsoft.com/office/drawing/2014/main" id="{804B8AFB-819A-E442-4B1E-8A5F4C78793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711" y="2796664"/>
            <a:ext cx="2808047" cy="185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BD-Cl">
            <a:extLst>
              <a:ext uri="{FF2B5EF4-FFF2-40B4-BE49-F238E27FC236}">
                <a16:creationId xmlns:a16="http://schemas.microsoft.com/office/drawing/2014/main" id="{D51BCA2D-6BD5-8BBC-2C09-0C9CE67B8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404" y="2577329"/>
            <a:ext cx="1858869" cy="185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FD7E5804-6FA2-E1BC-B318-21073096F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382" y="5099340"/>
            <a:ext cx="4360752" cy="156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4A6B81-95F8-E86B-8A58-3EF2D5052FF7}"/>
              </a:ext>
            </a:extLst>
          </p:cNvPr>
          <p:cNvSpPr txBox="1"/>
          <p:nvPr/>
        </p:nvSpPr>
        <p:spPr>
          <a:xfrm>
            <a:off x="8138649" y="2234261"/>
            <a:ext cx="2308645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Флуорофоры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60D24-E676-0A97-C7CA-5521FC74A835}"/>
              </a:ext>
            </a:extLst>
          </p:cNvPr>
          <p:cNvSpPr txBox="1"/>
          <p:nvPr/>
        </p:nvSpPr>
        <p:spPr>
          <a:xfrm>
            <a:off x="6844809" y="4674361"/>
            <a:ext cx="4685898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рН чувствительные Линкеры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15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31DB4-7351-7F84-0EE1-73C35171B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037" y="1034391"/>
            <a:ext cx="6870496" cy="706964"/>
          </a:xfrm>
        </p:spPr>
        <p:txBody>
          <a:bodyPr/>
          <a:lstStyle/>
          <a:p>
            <a:pPr algn="ctr"/>
            <a:r>
              <a:rPr lang="ru-RU" sz="2400" b="1" dirty="0"/>
              <a:t>Синтез </a:t>
            </a:r>
            <a:r>
              <a:rPr lang="en-US" sz="2400" b="1" dirty="0"/>
              <a:t>pH </a:t>
            </a:r>
            <a:r>
              <a:rPr lang="ru-RU" sz="2400" b="1" dirty="0"/>
              <a:t>чувствительной метки на основе родамина 6Ж </a:t>
            </a:r>
            <a:r>
              <a:rPr lang="en-US" sz="2400" b="1" dirty="0"/>
              <a:t>(R6G) </a:t>
            </a:r>
            <a:r>
              <a:rPr lang="ru-RU" sz="2400" b="1" dirty="0"/>
              <a:t>и </a:t>
            </a:r>
            <a:r>
              <a:rPr lang="en-US" sz="2400" b="1" dirty="0"/>
              <a:t>NBD,</a:t>
            </a:r>
            <a:br>
              <a:rPr lang="en-US" sz="2400" b="1" dirty="0"/>
            </a:br>
            <a:r>
              <a:rPr lang="ru-RU" sz="2400" b="1" dirty="0"/>
              <a:t>соединённых линкером </a:t>
            </a:r>
            <a:r>
              <a:rPr lang="ru-RU" sz="2400" b="1" dirty="0" err="1"/>
              <a:t>спермидином</a:t>
            </a:r>
            <a:r>
              <a:rPr lang="ru-RU" sz="2400" b="1" dirty="0"/>
              <a:t> (</a:t>
            </a:r>
            <a:r>
              <a:rPr lang="en-US" sz="2400" b="1" dirty="0" err="1"/>
              <a:t>spd</a:t>
            </a:r>
            <a:r>
              <a:rPr lang="ru-RU" sz="2400" b="1" dirty="0"/>
              <a:t>)</a:t>
            </a:r>
            <a:endParaRPr lang="en-US" sz="2400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235691-7858-AD7C-E77C-273AE8FBE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3" y="3096640"/>
            <a:ext cx="11860753" cy="32667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EDF2A-04D6-489A-132F-7ACCC911E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6C03A5-8C58-4E08-70B4-DD01260277A6}"/>
              </a:ext>
            </a:extLst>
          </p:cNvPr>
          <p:cNvSpPr txBox="1"/>
          <p:nvPr/>
        </p:nvSpPr>
        <p:spPr>
          <a:xfrm>
            <a:off x="4231351" y="4028434"/>
            <a:ext cx="112319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CH</a:t>
            </a:r>
            <a:r>
              <a:rPr lang="en-US" sz="1200" baseline="-25000" dirty="0"/>
              <a:t>3</a:t>
            </a:r>
            <a:r>
              <a:rPr lang="en-US" sz="1200" dirty="0"/>
              <a:t>CN/H</a:t>
            </a:r>
            <a:r>
              <a:rPr lang="en-US" sz="1200" baseline="-25000" dirty="0"/>
              <a:t>2</a:t>
            </a:r>
            <a:r>
              <a:rPr lang="en-US" sz="1200" dirty="0"/>
              <a:t>O</a:t>
            </a:r>
          </a:p>
          <a:p>
            <a:pPr algn="ctr"/>
            <a:r>
              <a:rPr lang="en-US" sz="1200" dirty="0"/>
              <a:t>(90/10 v/v)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148D23F-7053-9EC1-D2F7-E024C01C6DB2}"/>
              </a:ext>
            </a:extLst>
          </p:cNvPr>
          <p:cNvSpPr/>
          <p:nvPr/>
        </p:nvSpPr>
        <p:spPr>
          <a:xfrm>
            <a:off x="6527549" y="5551972"/>
            <a:ext cx="371192" cy="525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10F2E12-60E6-C884-1F1C-B4F44CBDE0F5}"/>
              </a:ext>
            </a:extLst>
          </p:cNvPr>
          <p:cNvSpPr/>
          <p:nvPr/>
        </p:nvSpPr>
        <p:spPr>
          <a:xfrm>
            <a:off x="2426330" y="5122353"/>
            <a:ext cx="669955" cy="8887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D73FC9-7AC7-E4DE-4051-8DDA094BA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3" y="190533"/>
            <a:ext cx="4189095" cy="320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11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D51B-C0EA-F4D6-451D-E20626180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73" y="924740"/>
            <a:ext cx="9786796" cy="706964"/>
          </a:xfrm>
        </p:spPr>
        <p:txBody>
          <a:bodyPr/>
          <a:lstStyle/>
          <a:p>
            <a:pPr algn="ctr"/>
            <a:r>
              <a:rPr lang="ru-RU" dirty="0" err="1"/>
              <a:t>Характеризация</a:t>
            </a:r>
            <a:r>
              <a:rPr lang="ru-RU" dirty="0"/>
              <a:t> продукта </a:t>
            </a:r>
            <a:r>
              <a:rPr lang="en-US" dirty="0"/>
              <a:t>R6G-spd-NBD:</a:t>
            </a:r>
            <a:br>
              <a:rPr lang="en-US" dirty="0"/>
            </a:br>
            <a:r>
              <a:rPr lang="ru-RU" dirty="0"/>
              <a:t>ИК и </a:t>
            </a:r>
            <a:r>
              <a:rPr lang="ru-RU" baseline="30000" dirty="0"/>
              <a:t>1</a:t>
            </a:r>
            <a:r>
              <a:rPr lang="ru-RU" dirty="0"/>
              <a:t>Н ЯМР спектроскопия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C2E75B8-68BD-1E8E-53B8-CB29AC3DF0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24" y="2199992"/>
            <a:ext cx="6014349" cy="448071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681BA6-FDEE-FD36-51EC-3168DC6C2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5</a:t>
            </a:fld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FF72E95-869F-4E71-CE71-2271742212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4" y="2199991"/>
            <a:ext cx="5855330" cy="4480711"/>
          </a:xfrm>
        </p:spPr>
      </p:pic>
    </p:spTree>
    <p:extLst>
      <p:ext uri="{BB962C8B-B14F-4D97-AF65-F5344CB8AC3E}">
        <p14:creationId xmlns:p14="http://schemas.microsoft.com/office/powerpoint/2010/main" val="481817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07DA3F5-7C3D-E1CD-C88C-2B668141D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91" y="943502"/>
            <a:ext cx="8761413" cy="706964"/>
          </a:xfrm>
        </p:spPr>
        <p:txBody>
          <a:bodyPr/>
          <a:lstStyle/>
          <a:p>
            <a:pPr algn="ctr"/>
            <a:r>
              <a:rPr lang="ru-RU" dirty="0"/>
              <a:t>Флуоресцентные свойства</a:t>
            </a:r>
            <a:br>
              <a:rPr lang="ru-RU" dirty="0"/>
            </a:br>
            <a:r>
              <a:rPr lang="en-US" dirty="0"/>
              <a:t>pH </a:t>
            </a:r>
            <a:r>
              <a:rPr lang="ru-RU" dirty="0"/>
              <a:t>сенсора (</a:t>
            </a:r>
            <a:r>
              <a:rPr lang="en-US" dirty="0"/>
              <a:t>FRET </a:t>
            </a:r>
            <a:r>
              <a:rPr lang="ru-RU" dirty="0"/>
              <a:t>пара </a:t>
            </a:r>
            <a:r>
              <a:rPr lang="en-US" dirty="0"/>
              <a:t>NBD</a:t>
            </a:r>
            <a:r>
              <a:rPr lang="en-US" dirty="0">
                <a:sym typeface="Wingdings" panose="05000000000000000000" pitchFamily="2" charset="2"/>
              </a:rPr>
              <a:t>R6G</a:t>
            </a:r>
            <a:r>
              <a:rPr lang="ru-RU" dirty="0"/>
              <a:t>)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4240868-31E1-7184-F078-C363A343E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19059" y="2046084"/>
            <a:ext cx="4825157" cy="970716"/>
          </a:xfrm>
        </p:spPr>
        <p:txBody>
          <a:bodyPr/>
          <a:lstStyle/>
          <a:p>
            <a:pPr algn="ctr"/>
            <a:r>
              <a:rPr lang="ru-RU" dirty="0"/>
              <a:t>Спектры возбуждения флуоресценции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C918A5-CA68-C8F5-C745-9A07A37C0C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96" y="3130010"/>
            <a:ext cx="3869719" cy="3279843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07FC3C-AEF8-96C2-E952-EAF8CFC237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85904" y="2437053"/>
            <a:ext cx="4825159" cy="576262"/>
          </a:xfrm>
        </p:spPr>
        <p:txBody>
          <a:bodyPr/>
          <a:lstStyle/>
          <a:p>
            <a:pPr algn="ctr"/>
            <a:r>
              <a:rPr lang="ru-RU" dirty="0"/>
              <a:t>Спектры эмиссии флуоресценции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0B7C860-E3B3-AEF9-29B0-B978C75A7DC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369" y="3130010"/>
            <a:ext cx="4305995" cy="339198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CC33B6-D500-C70B-7AC3-05993BAE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57FE5A-07E8-7FCD-0D30-61C11BDA3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380" y="3251605"/>
            <a:ext cx="3690798" cy="3081294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3BAE9D8-9325-C48C-863F-930D625D3060}"/>
              </a:ext>
            </a:extLst>
          </p:cNvPr>
          <p:cNvSpPr txBox="1">
            <a:spLocks/>
          </p:cNvSpPr>
          <p:nvPr/>
        </p:nvSpPr>
        <p:spPr>
          <a:xfrm>
            <a:off x="3683421" y="2064745"/>
            <a:ext cx="4825157" cy="8052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FRET </a:t>
            </a:r>
            <a:r>
              <a:rPr lang="ru-RU" dirty="0"/>
              <a:t>пара </a:t>
            </a:r>
            <a:r>
              <a:rPr lang="en-US" dirty="0"/>
              <a:t>NBD</a:t>
            </a:r>
            <a:r>
              <a:rPr lang="en-US" dirty="0">
                <a:sym typeface="Wingdings" panose="05000000000000000000" pitchFamily="2" charset="2"/>
              </a:rPr>
              <a:t>R6G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736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5D7CCE3-A7E6-FE12-ABEE-97A211988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34" y="552262"/>
            <a:ext cx="4300396" cy="1602463"/>
          </a:xfrm>
        </p:spPr>
        <p:txBody>
          <a:bodyPr/>
          <a:lstStyle/>
          <a:p>
            <a:pPr algn="ctr"/>
            <a:r>
              <a:rPr lang="en-US" b="1" dirty="0"/>
              <a:t>pH </a:t>
            </a:r>
            <a:r>
              <a:rPr lang="ru-RU" b="1" dirty="0"/>
              <a:t>чувствительность сенсора </a:t>
            </a:r>
            <a:r>
              <a:rPr lang="en-US" b="1" dirty="0"/>
              <a:t>R6G-spd-NBD</a:t>
            </a:r>
            <a:r>
              <a:rPr lang="ru-RU" b="1" dirty="0"/>
              <a:t>: мицеллы сыграли решающую роль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B2FB1-5C9E-E961-3E90-68DEFA99C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7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DBC193B-12A3-CA9F-D5B3-8051C39D1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0" y="1149790"/>
            <a:ext cx="7032704" cy="55582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EDFC4A-973F-9E23-310F-C068168D1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15" y="2254313"/>
            <a:ext cx="3380988" cy="453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28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51599-CC17-D6E7-0F26-625337B24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22" y="833121"/>
            <a:ext cx="3929203" cy="2062479"/>
          </a:xfrm>
        </p:spPr>
        <p:txBody>
          <a:bodyPr/>
          <a:lstStyle/>
          <a:p>
            <a:pPr algn="ctr"/>
            <a:r>
              <a:rPr lang="ru-RU" sz="2800" dirty="0"/>
              <a:t>Факторы селективности окрашивания </a:t>
            </a:r>
            <a:r>
              <a:rPr lang="ru-RU" sz="2800" b="1" dirty="0"/>
              <a:t>опухолевых </a:t>
            </a:r>
            <a:r>
              <a:rPr lang="en-US" sz="2800" b="1" dirty="0"/>
              <a:t>vs </a:t>
            </a:r>
            <a:r>
              <a:rPr lang="ru-RU" sz="2800" b="1" dirty="0"/>
              <a:t>нормальных клеток</a:t>
            </a:r>
            <a:endParaRPr lang="en-US" sz="2800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3E15002-1A0B-D386-9CD0-9311209C5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/>
          <a:stretch/>
        </p:blipFill>
        <p:spPr>
          <a:xfrm>
            <a:off x="4886354" y="1222972"/>
            <a:ext cx="7032956" cy="549232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8FFB8-D255-31EC-4799-1539CFE33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384" y="3129280"/>
            <a:ext cx="3476531" cy="2895599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342900" indent="-342900">
              <a:buAutoNum type="arabicParenR"/>
            </a:pPr>
            <a:r>
              <a:rPr lang="en-US" sz="2000" dirty="0"/>
              <a:t>pH </a:t>
            </a:r>
            <a:r>
              <a:rPr lang="ru-RU" sz="2000" dirty="0"/>
              <a:t>чувствительность к слабо-кислому микроокружению опухолей</a:t>
            </a:r>
          </a:p>
          <a:p>
            <a:pPr marL="342900" indent="-342900">
              <a:buAutoNum type="arabicParenR"/>
            </a:pPr>
            <a:r>
              <a:rPr lang="ru-RU" sz="2000" dirty="0"/>
              <a:t>Мицеллы на основе хитозана </a:t>
            </a:r>
            <a:r>
              <a:rPr lang="ru-RU" sz="2000" dirty="0" err="1"/>
              <a:t>селективны</a:t>
            </a:r>
            <a:r>
              <a:rPr lang="ru-RU" sz="2000" dirty="0"/>
              <a:t> к раковым клеткам</a:t>
            </a:r>
          </a:p>
          <a:p>
            <a:pPr marL="342900" indent="-342900">
              <a:buAutoNum type="arabicParenR"/>
            </a:pPr>
            <a:r>
              <a:rPr lang="ru-RU" sz="2000" dirty="0"/>
              <a:t>Индексы специфичности ~ 5 раз </a:t>
            </a: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83851-13B7-3B89-74D6-659AF1F2D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259067-1B3F-4CB8-43FD-7F625948FE35}"/>
              </a:ext>
            </a:extLst>
          </p:cNvPr>
          <p:cNvSpPr txBox="1"/>
          <p:nvPr/>
        </p:nvSpPr>
        <p:spPr>
          <a:xfrm>
            <a:off x="5107414" y="22643"/>
            <a:ext cx="52451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Селективное окрашивание</a:t>
            </a:r>
          </a:p>
          <a:p>
            <a:pPr algn="ctr"/>
            <a:r>
              <a:rPr lang="ru-RU" sz="2400" b="1" dirty="0"/>
              <a:t>раковых клеток </a:t>
            </a:r>
            <a:r>
              <a:rPr lang="en-US" sz="2400" b="1" dirty="0"/>
              <a:t>vs </a:t>
            </a:r>
            <a:r>
              <a:rPr lang="ru-RU" sz="2400" b="1" dirty="0"/>
              <a:t>нормальные</a:t>
            </a:r>
          </a:p>
          <a:p>
            <a:pPr algn="ctr"/>
            <a:r>
              <a:rPr lang="en-US" sz="2400" b="1" dirty="0"/>
              <a:t>pH-</a:t>
            </a:r>
            <a:r>
              <a:rPr lang="ru-RU" sz="2400" b="1" dirty="0"/>
              <a:t>сенсором в мицеллах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F82C5A-ED3F-1F9A-9B6E-29D898A39235}"/>
              </a:ext>
            </a:extLst>
          </p:cNvPr>
          <p:cNvSpPr txBox="1"/>
          <p:nvPr/>
        </p:nvSpPr>
        <p:spPr>
          <a:xfrm rot="16200000">
            <a:off x="3473469" y="4542166"/>
            <a:ext cx="31951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Флуоресценция от клеток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7FF22-0EC5-745F-54B7-8A6F7AD7FD36}"/>
              </a:ext>
            </a:extLst>
          </p:cNvPr>
          <p:cNvSpPr txBox="1"/>
          <p:nvPr/>
        </p:nvSpPr>
        <p:spPr>
          <a:xfrm rot="5400000">
            <a:off x="10101317" y="4116036"/>
            <a:ext cx="34708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Калибровочная флуоресценция в буфере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900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4594D-DBE2-6ECE-7E82-58E0BC6D5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989" y="938364"/>
            <a:ext cx="9764064" cy="706964"/>
          </a:xfrm>
        </p:spPr>
        <p:txBody>
          <a:bodyPr/>
          <a:lstStyle/>
          <a:p>
            <a:pPr algn="ctr"/>
            <a:r>
              <a:rPr lang="ru-RU" sz="3200" dirty="0" err="1"/>
              <a:t>Тераностика</a:t>
            </a:r>
            <a:r>
              <a:rPr lang="ru-RU" sz="3200" dirty="0"/>
              <a:t>: визуализация и усиление действия </a:t>
            </a:r>
            <a:r>
              <a:rPr lang="ru-RU" sz="3200" dirty="0" err="1"/>
              <a:t>Аспарагиназы</a:t>
            </a:r>
            <a:r>
              <a:rPr lang="ru-RU" sz="3200" dirty="0"/>
              <a:t> против клеток лимфомы Фишера </a:t>
            </a:r>
            <a:r>
              <a:rPr lang="en-US" sz="3200" dirty="0"/>
              <a:t>L5178Y</a:t>
            </a: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C9FEC1-DD6B-410F-5EA6-64BA81BCD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F67-9F4E-4D80-9D96-6FA303545928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D753D4-F961-DC50-C522-276474637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31" y="2580270"/>
            <a:ext cx="4612359" cy="20530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AA1743-AB09-861D-66E4-7CEF50751039}"/>
              </a:ext>
            </a:extLst>
          </p:cNvPr>
          <p:cNvSpPr txBox="1"/>
          <p:nvPr/>
        </p:nvSpPr>
        <p:spPr>
          <a:xfrm>
            <a:off x="7489085" y="2229189"/>
            <a:ext cx="3701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/>
              <a:t>Аспарагиназа-поликатион</a:t>
            </a:r>
            <a:endParaRPr lang="en-US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15597C-3AAD-0961-5DF2-FBE01A046E8B}"/>
              </a:ext>
            </a:extLst>
          </p:cNvPr>
          <p:cNvSpPr txBox="1"/>
          <p:nvPr/>
        </p:nvSpPr>
        <p:spPr>
          <a:xfrm>
            <a:off x="7845838" y="4559958"/>
            <a:ext cx="2925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Гепарин - </a:t>
            </a:r>
            <a:r>
              <a:rPr lang="ru-RU" sz="2000" b="1" dirty="0" err="1"/>
              <a:t>полианион</a:t>
            </a:r>
            <a:endParaRPr lang="en-US" sz="2000" b="1" dirty="0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49457876-EED6-F116-E363-9C7436F68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411" y="4969987"/>
            <a:ext cx="2925801" cy="171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A4BEAE86-EFA9-E407-509E-04443618C6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91" y="2288753"/>
            <a:ext cx="5590075" cy="427773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762041-5F85-486A-5EB8-9DF5657B0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914">
            <a:off x="7296797" y="3880096"/>
            <a:ext cx="846309" cy="6972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623589-AA9B-CC90-DF4F-564925BDF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914">
            <a:off x="10671853" y="3994859"/>
            <a:ext cx="846309" cy="69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CABD4C-5811-A26C-53D9-BD6EBF273B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2" t="42376" r="14172" b="31027"/>
          <a:stretch/>
        </p:blipFill>
        <p:spPr>
          <a:xfrm rot="16200000">
            <a:off x="4540580" y="3821924"/>
            <a:ext cx="3912853" cy="112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45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1273</TotalTime>
  <Words>850</Words>
  <Application>Microsoft Office PowerPoint</Application>
  <PresentationFormat>Widescreen</PresentationFormat>
  <Paragraphs>154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Century Gothic</vt:lpstr>
      <vt:lpstr>Palatino Linotype</vt:lpstr>
      <vt:lpstr>Wingdings</vt:lpstr>
      <vt:lpstr>Wingdings 3</vt:lpstr>
      <vt:lpstr>Ion Boardroom</vt:lpstr>
      <vt:lpstr>pH-чувствительный флуоресцентный маркер в "умных” полимерных мицеллах для селективной визуализации и воздействия на патогенные клетки</vt:lpstr>
      <vt:lpstr>Тераностический агент: разработка препаратов нового поколения для эффективного лечения тяжелых онкологических и инфекционных заболеваний </vt:lpstr>
      <vt:lpstr>Реализация pH чувствительности</vt:lpstr>
      <vt:lpstr>Синтез pH чувствительной метки на основе родамина 6Ж (R6G) и NBD, соединённых линкером спермидином (spd)</vt:lpstr>
      <vt:lpstr>Характеризация продукта R6G-spd-NBD: ИК и 1Н ЯМР спектроскопия</vt:lpstr>
      <vt:lpstr>Флуоресцентные свойства pH сенсора (FRET пара NBDR6G)</vt:lpstr>
      <vt:lpstr>pH чувствительность сенсора R6G-spd-NBD: мицеллы сыграли решающую роль </vt:lpstr>
      <vt:lpstr>Факторы селективности окрашивания опухолевых vs нормальных клеток</vt:lpstr>
      <vt:lpstr>Тераностика: визуализация и усиление действия Аспарагиназы против клеток лимфомы Фишера L5178Y</vt:lpstr>
      <vt:lpstr>Окрашивание бактериальных клеток R6G vs R6G-spd-NBD на примере E. coli ATCC25922</vt:lpstr>
      <vt:lpstr>Диагностика + терапия = тераностика</vt:lpstr>
      <vt:lpstr>Визуализация макрофагов, отдельных органелл и внутриклеточных бактерий</vt:lpstr>
      <vt:lpstr>Итог</vt:lpstr>
      <vt:lpstr>Спасибо за внимание!</vt:lpstr>
      <vt:lpstr>PowerPoint Presentation</vt:lpstr>
      <vt:lpstr>PowerPoint Presentation</vt:lpstr>
      <vt:lpstr>PowerPoint Presentation</vt:lpstr>
      <vt:lpstr>PowerPoint Presentation</vt:lpstr>
      <vt:lpstr>Мицеллы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Zlotnikov</dc:creator>
  <cp:lastModifiedBy>Igor Zlotnikov</cp:lastModifiedBy>
  <cp:revision>48</cp:revision>
  <dcterms:created xsi:type="dcterms:W3CDTF">2024-09-30T06:09:49Z</dcterms:created>
  <dcterms:modified xsi:type="dcterms:W3CDTF">2024-10-03T14:23:33Z</dcterms:modified>
</cp:coreProperties>
</file>