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1"/>
  </p:notesMasterIdLst>
  <p:sldIdLst>
    <p:sldId id="256" r:id="rId2"/>
    <p:sldId id="258" r:id="rId3"/>
    <p:sldId id="263" r:id="rId4"/>
    <p:sldId id="443" r:id="rId5"/>
    <p:sldId id="430" r:id="rId6"/>
    <p:sldId id="416" r:id="rId7"/>
    <p:sldId id="440" r:id="rId8"/>
    <p:sldId id="429" r:id="rId9"/>
    <p:sldId id="428" r:id="rId10"/>
    <p:sldId id="453" r:id="rId11"/>
    <p:sldId id="271" r:id="rId12"/>
    <p:sldId id="269" r:id="rId13"/>
    <p:sldId id="270" r:id="rId14"/>
    <p:sldId id="423" r:id="rId15"/>
    <p:sldId id="425" r:id="rId16"/>
    <p:sldId id="426" r:id="rId17"/>
    <p:sldId id="446" r:id="rId18"/>
    <p:sldId id="447" r:id="rId19"/>
    <p:sldId id="45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84749" autoAdjust="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wnloads\&#1056;&#1086;&#1081;&#1090;&#1084;&#1072;&#1085;%202024%20&#1075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wnloads\&#1056;&#1086;&#1081;&#1090;&#1084;&#1072;&#1085;%202024%20&#1075;&#1088;&#1072;&#1092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wnloads\&#1056;&#1086;&#1081;&#1090;&#1084;&#1072;&#1085;%202024%20&#1075;&#1088;&#1072;&#1092;&#1080;&#1082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</a:rPr>
              <a:t>Агрегация тромбоцитов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BA-4457-A1DA-15F01231014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>
                <a:contourClr>
                  <a:schemeClr val="tx1">
                    <a:lumMod val="50000"/>
                    <a:lumOff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BA-4457-A1DA-15F012310148}"/>
              </c:ext>
            </c:extLst>
          </c:dPt>
          <c:cat>
            <c:strRef>
              <c:f>ВМГ!$A$2:$A$4</c:f>
              <c:strCache>
                <c:ptCount val="3"/>
                <c:pt idx="0">
                  <c:v>ВМГ</c:v>
                </c:pt>
                <c:pt idx="1">
                  <c:v>ВМГ+Хитозан</c:v>
                </c:pt>
                <c:pt idx="2">
                  <c:v>Интактные</c:v>
                </c:pt>
              </c:strCache>
            </c:strRef>
          </c:cat>
          <c:val>
            <c:numRef>
              <c:f>ВМГ!$B$2:$B$4</c:f>
              <c:numCache>
                <c:formatCode>General</c:formatCode>
                <c:ptCount val="3"/>
                <c:pt idx="0">
                  <c:v>100</c:v>
                </c:pt>
                <c:pt idx="1">
                  <c:v>128</c:v>
                </c:pt>
                <c:pt idx="2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BA-4457-A1DA-15F012310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665424"/>
        <c:axId val="153668784"/>
        <c:axId val="0"/>
      </c:bar3DChart>
      <c:catAx>
        <c:axId val="15366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668784"/>
        <c:crosses val="autoZero"/>
        <c:auto val="1"/>
        <c:lblAlgn val="ctr"/>
        <c:lblOffset val="100"/>
        <c:noMultiLvlLbl val="0"/>
      </c:catAx>
      <c:valAx>
        <c:axId val="15366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66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</a:rPr>
              <a:t>Активность </a:t>
            </a:r>
            <a:r>
              <a:rPr lang="en-US">
                <a:solidFill>
                  <a:schemeClr val="bg1"/>
                </a:solidFill>
              </a:rPr>
              <a:t>FXIIIa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80-4F6B-83B4-D4BE67ADE45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80-4F6B-83B4-D4BE67ADE45D}"/>
              </c:ext>
            </c:extLst>
          </c:dPt>
          <c:cat>
            <c:strRef>
              <c:f>ВМГ!$A$28:$A$30</c:f>
              <c:strCache>
                <c:ptCount val="3"/>
                <c:pt idx="0">
                  <c:v>ВМГ</c:v>
                </c:pt>
                <c:pt idx="1">
                  <c:v>ВМГ+Хитозан</c:v>
                </c:pt>
                <c:pt idx="2">
                  <c:v>Интактные</c:v>
                </c:pt>
              </c:strCache>
            </c:strRef>
          </c:cat>
          <c:val>
            <c:numRef>
              <c:f>ВМГ!$B$28:$B$30</c:f>
              <c:numCache>
                <c:formatCode>General</c:formatCode>
                <c:ptCount val="3"/>
                <c:pt idx="0">
                  <c:v>100</c:v>
                </c:pt>
                <c:pt idx="1">
                  <c:v>125</c:v>
                </c:pt>
                <c:pt idx="2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80-4F6B-83B4-D4BE67ADE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124048"/>
        <c:axId val="154124608"/>
        <c:axId val="0"/>
      </c:bar3DChart>
      <c:catAx>
        <c:axId val="15412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124608"/>
        <c:crosses val="autoZero"/>
        <c:auto val="1"/>
        <c:lblAlgn val="ctr"/>
        <c:lblOffset val="100"/>
        <c:noMultiLvlLbl val="0"/>
      </c:catAx>
      <c:valAx>
        <c:axId val="1541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chemeClr val="bg1"/>
                    </a:solidFill>
                  </a:rPr>
                  <a:t>Активность </a:t>
                </a:r>
                <a:r>
                  <a:rPr lang="en-US" sz="1200">
                    <a:solidFill>
                      <a:schemeClr val="bg1"/>
                    </a:solidFill>
                  </a:rPr>
                  <a:t>FXIIIa, </a:t>
                </a:r>
                <a:r>
                  <a:rPr lang="ru-RU" sz="1200">
                    <a:solidFill>
                      <a:schemeClr val="bg1"/>
                    </a:solidFill>
                  </a:rPr>
                  <a:t>усл.ед./мл</a:t>
                </a:r>
              </a:p>
            </c:rich>
          </c:tx>
          <c:layout>
            <c:manualLayout>
              <c:xMode val="edge"/>
              <c:yMode val="edge"/>
              <c:x val="4.7772894513788196E-2"/>
              <c:y val="0.14393518518518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2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</a:rPr>
              <a:t>АЧТВ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18-4325-912E-621D989F539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18-4325-912E-621D989F5398}"/>
              </c:ext>
            </c:extLst>
          </c:dPt>
          <c:cat>
            <c:strRef>
              <c:f>ВМГ!$A$21:$A$23</c:f>
              <c:strCache>
                <c:ptCount val="3"/>
                <c:pt idx="0">
                  <c:v>ВМГ</c:v>
                </c:pt>
                <c:pt idx="1">
                  <c:v>ВМГ+Хитозан</c:v>
                </c:pt>
                <c:pt idx="2">
                  <c:v>Интактные</c:v>
                </c:pt>
              </c:strCache>
            </c:strRef>
          </c:cat>
          <c:val>
            <c:numRef>
              <c:f>ВМГ!$B$21:$B$23</c:f>
              <c:numCache>
                <c:formatCode>General</c:formatCode>
                <c:ptCount val="3"/>
                <c:pt idx="0">
                  <c:v>60</c:v>
                </c:pt>
                <c:pt idx="1">
                  <c:v>50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18-4325-912E-621D989F5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126848"/>
        <c:axId val="154127408"/>
        <c:axId val="0"/>
      </c:bar3DChart>
      <c:catAx>
        <c:axId val="154126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127408"/>
        <c:crosses val="autoZero"/>
        <c:auto val="1"/>
        <c:lblAlgn val="ctr"/>
        <c:lblOffset val="100"/>
        <c:noMultiLvlLbl val="0"/>
      </c:catAx>
      <c:valAx>
        <c:axId val="1541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bg1"/>
                    </a:solidFill>
                  </a:rPr>
                  <a:t>Время свертывания, с</a:t>
                </a:r>
              </a:p>
            </c:rich>
          </c:tx>
          <c:layout>
            <c:manualLayout>
              <c:xMode val="edge"/>
              <c:yMode val="edge"/>
              <c:x val="5.3466077023539255E-2"/>
              <c:y val="0.158408792650918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2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accent1"/>
      </a:solidFill>
    </a:ln>
    <a:effectLst/>
  </c:spPr>
  <c:txPr>
    <a:bodyPr/>
    <a:lstStyle/>
    <a:p>
      <a:pPr>
        <a:defRPr>
          <a:solidFill>
            <a:srgbClr val="FFC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0.10825</cdr:x>
      <cdr:y>0.2066</cdr:y>
    </cdr:from>
    <cdr:to>
      <cdr:x>0.25258</cdr:x>
      <cdr:y>0.30035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2" y="566737"/>
          <a:ext cx="2667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0.47939</cdr:x>
      <cdr:y>0.21749</cdr:y>
    </cdr:from>
    <cdr:to>
      <cdr:x>0.62679</cdr:x>
      <cdr:y>0.29272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4031" y="596605"/>
          <a:ext cx="290286" cy="206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*</a:t>
          </a:r>
        </a:p>
      </cdr:txBody>
    </cdr:sp>
  </cdr:relSizeAnchor>
  <cdr:relSizeAnchor xmlns:cdr="http://schemas.openxmlformats.org/drawingml/2006/chartDrawing">
    <cdr:from>
      <cdr:x>0.70019</cdr:x>
      <cdr:y>0.17987</cdr:y>
    </cdr:from>
    <cdr:to>
      <cdr:x>0.86234</cdr:x>
      <cdr:y>0.2551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78857" y="493419"/>
          <a:ext cx="319314" cy="206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*</a:t>
          </a:r>
        </a:p>
      </cdr:txBody>
    </cdr:sp>
  </cdr:relSizeAnchor>
  <cdr:relSizeAnchor xmlns:cdr="http://schemas.openxmlformats.org/drawingml/2006/chartDrawing">
    <cdr:from>
      <cdr:x>0.30956</cdr:x>
      <cdr:y>0.66667</cdr:y>
    </cdr:from>
    <cdr:to>
      <cdr:x>0.7739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DA49F13F-3ECE-C185-9C22-06B606B16705}"/>
            </a:ext>
          </a:extLst>
        </cdr:cNvPr>
        <cdr:cNvSpPr txBox="1"/>
      </cdr:nvSpPr>
      <cdr:spPr>
        <a:xfrm xmlns:a="http://schemas.openxmlformats.org/drawingml/2006/main">
          <a:off x="609600" y="18842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0.55924</cdr:x>
      <cdr:y>0.20466</cdr:y>
    </cdr:from>
    <cdr:to>
      <cdr:x>0.70537</cdr:x>
      <cdr:y>0.26815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3147" y="561431"/>
          <a:ext cx="322228" cy="174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*</a:t>
          </a:r>
        </a:p>
      </cdr:txBody>
    </cdr:sp>
  </cdr:relSizeAnchor>
  <cdr:relSizeAnchor xmlns:cdr="http://schemas.openxmlformats.org/drawingml/2006/chartDrawing">
    <cdr:from>
      <cdr:x>0.74487</cdr:x>
      <cdr:y>0.14415</cdr:y>
    </cdr:from>
    <cdr:to>
      <cdr:x>0.90284</cdr:x>
      <cdr:y>0.20768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2461" y="395431"/>
          <a:ext cx="348342" cy="174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0.54817</cdr:x>
      <cdr:y>0.17228</cdr:y>
    </cdr:from>
    <cdr:to>
      <cdr:x>0.72858</cdr:x>
      <cdr:y>0.23443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4850" y="472599"/>
          <a:ext cx="406400" cy="170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**</a:t>
          </a:r>
        </a:p>
      </cdr:txBody>
    </cdr:sp>
  </cdr:relSizeAnchor>
  <cdr:relSizeAnchor xmlns:cdr="http://schemas.openxmlformats.org/drawingml/2006/chartDrawing">
    <cdr:from>
      <cdr:x>0.74791</cdr:x>
      <cdr:y>0.23813</cdr:y>
    </cdr:from>
    <cdr:to>
      <cdr:x>0.90899</cdr:x>
      <cdr:y>0.30162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84793" y="653236"/>
          <a:ext cx="362857" cy="174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**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1T14:46:30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3DE3C-8DE7-4E24-B900-D84370A048FB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7C0E-EF0B-460F-9FD4-D025CD3B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47C0E-EF0B-460F-9FD4-D025CD3B3F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>
                <a:latin typeface="Arial" charset="0"/>
              </a:rPr>
              <a:t>Механизмы активации свертывания при разных формах патологии могут отличаться друг от друга, но в конечном итоге эти процессы приводят к развитию предтромбоза, переходящего в тромбоз.</a:t>
            </a:r>
          </a:p>
        </p:txBody>
      </p:sp>
      <p:sp>
        <p:nvSpPr>
          <p:cNvPr id="17411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84528-AAAC-4E92-BD17-53B2804B63B2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4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47C0E-EF0B-460F-9FD4-D025CD3B3F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4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1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45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3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1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2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2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9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6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2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1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5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69626C-F15A-4465-A45F-200D6D899211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EB2C-D4B5-422D-9108-9BAE220D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0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0056E-02E0-C1CE-266E-8A9279C26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208" y="447869"/>
            <a:ext cx="11364686" cy="3116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kern="50" cap="all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Защитная роль </a:t>
            </a:r>
            <a:r>
              <a:rPr lang="ru-RU" sz="3600" b="1" kern="50" cap="all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глипролинов</a:t>
            </a:r>
            <a:r>
              <a:rPr lang="ru-RU" sz="3600" b="1" kern="50" cap="all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ЫХ</a:t>
            </a:r>
            <a:r>
              <a:rPr lang="ru-RU" sz="3600" b="1" kern="50" cap="all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 </a:t>
            </a:r>
            <a:r>
              <a:rPr lang="ru-RU" sz="3600" b="1" kern="50" cap="all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пептидОВ</a:t>
            </a:r>
            <a:r>
              <a:rPr lang="ru-RU" sz="3600" b="1" kern="50" cap="all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 И ДРУГИХ ПРОТИВОСВЕРТЫВАЮЩИХ СРЕДСТВ в реакциях системы гемостаза при стрессогенных воздействиях</a:t>
            </a:r>
            <a:br>
              <a:rPr lang="ru-RU" sz="3600" b="1" kern="50" cap="all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01B31D-7AAB-6289-66EE-BD19CE2AA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69" y="3769566"/>
            <a:ext cx="9554546" cy="186923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800" b="1" i="0" u="sng" kern="5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Ляпина</a:t>
            </a:r>
            <a:r>
              <a:rPr lang="en-US" sz="5800" b="1" i="0" u="sng" kern="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Л.А.</a:t>
            </a:r>
            <a:r>
              <a:rPr lang="ru-RU" sz="5800" b="1" kern="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Григорьева М.Е.</a:t>
            </a:r>
          </a:p>
          <a:p>
            <a:pPr algn="ctr"/>
            <a:endParaRPr lang="ru-RU" sz="3100" b="1" kern="5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3100" b="1" i="1" kern="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МОСКОВСКИЙ ГОСУДАРСТВЕННЫЙ УНИВЕРСИТЕТ имени М. В. Ломоносова</a:t>
            </a:r>
          </a:p>
          <a:p>
            <a:pPr algn="ctr"/>
            <a:endParaRPr lang="ru-RU" sz="3100" b="1" i="1" kern="5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3100" b="1" i="1" kern="50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Москва. 2024</a:t>
            </a:r>
            <a:endParaRPr lang="ru-RU" sz="3100" b="1" i="1" kern="5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5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A7AE961-7B85-995B-C7C8-3AF64D4E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1225"/>
            <a:ext cx="12192000" cy="66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5BD9695-E953-5305-1874-562D69E6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2" y="288841"/>
            <a:ext cx="11234057" cy="6569158"/>
          </a:xfrm>
          <a:prstGeom prst="rect">
            <a:avLst/>
          </a:prstGeom>
        </p:spPr>
      </p:pic>
      <p:sp>
        <p:nvSpPr>
          <p:cNvPr id="3" name="Блок-схема: узел суммирования 2">
            <a:extLst>
              <a:ext uri="{FF2B5EF4-FFF2-40B4-BE49-F238E27FC236}">
                <a16:creationId xmlns="" xmlns:a16="http://schemas.microsoft.com/office/drawing/2014/main" id="{F8EA41E7-308D-8943-9C7B-CDE6F83975BC}"/>
              </a:ext>
            </a:extLst>
          </p:cNvPr>
          <p:cNvSpPr/>
          <p:nvPr/>
        </p:nvSpPr>
        <p:spPr>
          <a:xfrm>
            <a:off x="10253272" y="4961744"/>
            <a:ext cx="224853" cy="179882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4224339" y="620714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ГЛИПРОЛИНЫ</a:t>
            </a: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138335" y="1760575"/>
            <a:ext cx="9927771" cy="365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err="1">
                <a:solidFill>
                  <a:schemeClr val="accent2"/>
                </a:solidFill>
                <a:latin typeface="Arial Nova Light"/>
              </a:rPr>
              <a:t>Семакс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	        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met-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glu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-his-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phe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pro-</a:t>
            </a:r>
            <a:r>
              <a:rPr lang="en-US" altLang="ru-RU" sz="2800" b="1" u="sng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-pro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</a:t>
            </a:r>
            <a:endParaRPr lang="ru-RU" altLang="ru-RU" sz="2800" b="1" dirty="0">
              <a:solidFill>
                <a:schemeClr val="accent2"/>
              </a:solidFill>
              <a:latin typeface="Arial Nova Light"/>
            </a:endParaRPr>
          </a:p>
          <a:p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Дериваты                  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glu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-his- 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phe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pro-</a:t>
            </a:r>
            <a:r>
              <a:rPr lang="en-US" altLang="ru-RU" sz="2800" b="1" u="sng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-pro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</a:t>
            </a:r>
            <a:endParaRPr lang="ru-RU" altLang="ru-RU" sz="2800" b="1" dirty="0">
              <a:solidFill>
                <a:schemeClr val="accent2"/>
              </a:solidFill>
              <a:latin typeface="Arial Nova Light"/>
            </a:endParaRPr>
          </a:p>
          <a:p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	                           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    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phe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pro-</a:t>
            </a:r>
            <a:r>
              <a:rPr lang="en-US" altLang="ru-RU" sz="2800" b="1" u="sng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-pro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                                  </a:t>
            </a:r>
            <a:endParaRPr lang="ru-RU" altLang="ru-RU" sz="2800" b="1" dirty="0">
              <a:solidFill>
                <a:schemeClr val="accent2"/>
              </a:solidFill>
              <a:latin typeface="Arial Nova Light"/>
            </a:endParaRPr>
          </a:p>
          <a:p>
            <a:r>
              <a:rPr lang="ru-RU" altLang="ru-RU" sz="2800" b="1" dirty="0" err="1">
                <a:solidFill>
                  <a:schemeClr val="accent2"/>
                </a:solidFill>
                <a:latin typeface="Arial Nova Light"/>
              </a:rPr>
              <a:t>Селанк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           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thr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lys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-pro-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arg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 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pro-</a:t>
            </a:r>
            <a:r>
              <a:rPr lang="en-US" altLang="ru-RU" sz="2800" b="1" u="sng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-pro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</a:t>
            </a:r>
            <a:endParaRPr lang="ru-RU" altLang="ru-RU" sz="2800" b="1" dirty="0">
              <a:solidFill>
                <a:schemeClr val="accent2"/>
              </a:solidFill>
              <a:latin typeface="Arial Nova Light"/>
            </a:endParaRPr>
          </a:p>
          <a:p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Дериваты                   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lys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-pro-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arg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 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pro-</a:t>
            </a:r>
            <a:r>
              <a:rPr lang="en-US" altLang="ru-RU" sz="2800" b="1" u="sng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-pro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  	   		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       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 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  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pro-</a:t>
            </a:r>
            <a:r>
              <a:rPr lang="en-US" altLang="ru-RU" sz="2800" b="1" u="sng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u="sng" dirty="0">
                <a:solidFill>
                  <a:schemeClr val="accent2"/>
                </a:solidFill>
                <a:latin typeface="Arial Nova Light"/>
              </a:rPr>
              <a:t>-pro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   			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                  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pro-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/>
            </a:r>
            <a:br>
              <a:rPr lang="en-US" altLang="ru-RU" sz="2800" b="1" dirty="0">
                <a:solidFill>
                  <a:schemeClr val="accent2"/>
                </a:solidFill>
                <a:latin typeface="Arial Nova Light"/>
              </a:rPr>
            </a:b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                                                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       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gly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-pro</a:t>
            </a:r>
            <a:br>
              <a:rPr lang="en-US" altLang="ru-RU" sz="2800" b="1" dirty="0">
                <a:solidFill>
                  <a:schemeClr val="accent2"/>
                </a:solidFill>
                <a:latin typeface="Arial Nova Light"/>
              </a:rPr>
            </a:br>
            <a:r>
              <a:rPr lang="ru-RU" altLang="ru-RU" sz="2800" b="1" dirty="0" err="1">
                <a:solidFill>
                  <a:schemeClr val="accent2"/>
                </a:solidFill>
                <a:latin typeface="Arial Nova Light"/>
              </a:rPr>
              <a:t>Тафцин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                 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thr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lys</a:t>
            </a:r>
            <a:r>
              <a:rPr lang="en-US" altLang="ru-RU" sz="2800" b="1" dirty="0">
                <a:solidFill>
                  <a:schemeClr val="accent2"/>
                </a:solidFill>
                <a:latin typeface="Arial Nova Light"/>
              </a:rPr>
              <a:t>-pro-</a:t>
            </a:r>
            <a:r>
              <a:rPr lang="en-US" altLang="ru-RU" sz="2800" b="1" dirty="0" err="1">
                <a:solidFill>
                  <a:schemeClr val="accent2"/>
                </a:solidFill>
                <a:latin typeface="Arial Nova Light"/>
              </a:rPr>
              <a:t>arg</a:t>
            </a:r>
            <a:r>
              <a:rPr lang="ru-RU" altLang="ru-RU" sz="2800" b="1" dirty="0">
                <a:solidFill>
                  <a:schemeClr val="accent2"/>
                </a:solidFill>
                <a:latin typeface="Arial Nova Light"/>
              </a:rPr>
              <a:t> </a:t>
            </a:r>
            <a:endParaRPr lang="ru-RU" sz="2800" b="1" dirty="0">
              <a:solidFill>
                <a:schemeClr val="accent2"/>
              </a:solidFill>
              <a:latin typeface="Arial Nova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5B0610F-F13A-46DB-9830-3D6310D2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052" y="1760576"/>
            <a:ext cx="502962" cy="4991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5E039A-44D4-F9AC-59C8-F722C2CA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052" y="2929812"/>
            <a:ext cx="754444" cy="49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0D74654-5ADB-6E29-32A5-0B2F1933B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31" y="269823"/>
            <a:ext cx="10563784" cy="62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69FD604-47BF-1335-6864-7CE8C778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" y="232851"/>
            <a:ext cx="11607282" cy="6391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1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91510"/>
              </p:ext>
            </p:extLst>
          </p:nvPr>
        </p:nvGraphicFramePr>
        <p:xfrm>
          <a:off x="167952" y="1119673"/>
          <a:ext cx="11663264" cy="4968243"/>
        </p:xfrm>
        <a:graphic>
          <a:graphicData uri="http://schemas.openxmlformats.org/drawingml/2006/table">
            <a:tbl>
              <a:tblPr/>
              <a:tblGrid>
                <a:gridCol w="1785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6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5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3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21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0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Фибринолиз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ФДПА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АЧТВ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Агрегация тромбоцитов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3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GP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PG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5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PGP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  <a:endParaRPr kumimoji="0" lang="ru-RU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3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RPGP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3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Гепарин-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PGP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609" name="TextBox 2"/>
          <p:cNvSpPr txBox="1">
            <a:spLocks noChangeArrowheads="1"/>
          </p:cNvSpPr>
          <p:nvPr/>
        </p:nvSpPr>
        <p:spPr bwMode="auto">
          <a:xfrm>
            <a:off x="736600" y="331788"/>
            <a:ext cx="9752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rebuchet MS" pitchFamily="34" charset="0"/>
              </a:rPr>
              <a:t>Эффекты пептидов при </a:t>
            </a:r>
            <a:r>
              <a:rPr lang="ru-RU" sz="2800" b="1" dirty="0" err="1">
                <a:solidFill>
                  <a:schemeClr val="accent2"/>
                </a:solidFill>
                <a:latin typeface="Trebuchet MS" pitchFamily="34" charset="0"/>
              </a:rPr>
              <a:t>иммобилизационном</a:t>
            </a:r>
            <a:r>
              <a:rPr lang="ru-RU" sz="2800" b="1" dirty="0">
                <a:solidFill>
                  <a:schemeClr val="accent2"/>
                </a:solidFill>
                <a:latin typeface="Trebuchet MS" pitchFamily="34" charset="0"/>
              </a:rPr>
              <a:t> стрессе</a:t>
            </a:r>
            <a:endParaRPr lang="ru-RU" sz="280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23610" name="TextBox 3"/>
          <p:cNvSpPr txBox="1">
            <a:spLocks noChangeArrowheads="1"/>
          </p:cNvSpPr>
          <p:nvPr/>
        </p:nvSpPr>
        <p:spPr bwMode="auto">
          <a:xfrm>
            <a:off x="1900238" y="6300789"/>
            <a:ext cx="3332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ФДПА – фибриндеполимеризационная фибринолитическая активность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F435BCD-0984-9BA5-2F3B-5A9F2BBD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65099"/>
            <a:ext cx="11150600" cy="61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2A05F7-2E94-ABAB-41D6-30557900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452718"/>
            <a:ext cx="10860832" cy="554987"/>
          </a:xfrm>
          <a:noFill/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ЗАКЛЮЧЕНИЕ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500666-1C92-B4A4-B678-4D89331E491E}"/>
              </a:ext>
            </a:extLst>
          </p:cNvPr>
          <p:cNvSpPr txBox="1"/>
          <p:nvPr/>
        </p:nvSpPr>
        <p:spPr>
          <a:xfrm>
            <a:off x="464695" y="1199213"/>
            <a:ext cx="111052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нарушениях свертывания крови, возникающих в результате стрессогенного воздействия на организм,  витамин А с ненасыщенной жирной кислотой, адаптоген элеутерококк, различные по структуре пептиды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глипролинового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ряда обладают уникальным сочетанным действием на показатели плазменного и тромбоцитарного гемостаза, усиливая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антикоагулянтно-фибринолитические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антитромбоцитарные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 крови, препятствуя тромбообразованию и способствуя растворению образующихся в организме фибриновых сгустков.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Модулирующие эффекты исследуемых средств приобретают особую актуальность для расширения сферы их применения как препаратов комбинированного действия для предупреждения и лечения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постстрессорных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9811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D1FC86-1D81-EED3-6206-637415F4CAF7}"/>
              </a:ext>
            </a:extLst>
          </p:cNvPr>
          <p:cNvSpPr txBox="1"/>
          <p:nvPr/>
        </p:nvSpPr>
        <p:spPr>
          <a:xfrm>
            <a:off x="478971" y="1754155"/>
            <a:ext cx="112340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FFC000"/>
                </a:solidFill>
                <a:latin typeface="Impact" panose="020B0806030902050204" pitchFamily="34" charset="0"/>
              </a:rPr>
              <a:t>СПАСИБО</a:t>
            </a:r>
          </a:p>
          <a:p>
            <a:pPr algn="ctr"/>
            <a:r>
              <a:rPr lang="ru-RU" sz="6600" dirty="0">
                <a:solidFill>
                  <a:srgbClr val="FFC000"/>
                </a:solidFill>
                <a:latin typeface="Impact" panose="020B0806030902050204" pitchFamily="34" charset="0"/>
              </a:rPr>
              <a:t> ЗА ВНИМАНИЕ !</a:t>
            </a:r>
            <a:endParaRPr lang="ru-RU" sz="66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24387F-634A-1839-B0C0-D445C0AFE62F}"/>
              </a:ext>
            </a:extLst>
          </p:cNvPr>
          <p:cNvSpPr txBox="1"/>
          <p:nvPr/>
        </p:nvSpPr>
        <p:spPr>
          <a:xfrm>
            <a:off x="3046751" y="2956092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Физиологический стресс является адаптивной реакцией организма, позволяющей ему противостоять различным вредным воздействиям.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CF9EA6-7163-7E87-0474-E28224F4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445" y="1454046"/>
            <a:ext cx="5429804" cy="959370"/>
          </a:xfrm>
          <a:noFill/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lang="ru-RU" sz="1600" b="1" kern="50" dirty="0">
                <a:solidFill>
                  <a:srgbClr val="E6B72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Ж</a:t>
            </a:r>
            <a:r>
              <a:rPr kumimoji="0" lang="ru-RU" sz="1600" b="1" i="0" u="none" strike="noStrike" kern="50" cap="none" spc="0" normalizeH="0" baseline="0" noProof="0" dirty="0" err="1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ивотный</a:t>
            </a:r>
            <a:r>
              <a:rPr kumimoji="0" lang="ru-RU" sz="1600" b="1" i="0" u="none" strike="noStrike" kern="5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организм как система существует среди  окружающей природы только благодаря непрерывному уравновешиванию этой системы с внешней средой.            </a:t>
            </a:r>
            <a:r>
              <a:rPr kumimoji="0" lang="ru-RU" sz="1600" b="1" i="0" u="none" strike="noStrike" kern="50" cap="none" spc="0" normalizeH="0" baseline="0" noProof="0" dirty="0" err="1" smtClean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И.П.Павлов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3FC163-0428-040A-479A-C1FF3A1E2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69" y="2813526"/>
            <a:ext cx="11052557" cy="3351458"/>
          </a:xfrm>
          <a:noFill/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5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исследованиях И.П. Павлова заложены основы системного подхода к изучению физиологических функций организма и  показано главенствующее значение нервной системы  живого организма в регуляции этих функций «на возможно большое количество деятельностей организма», в том числе  </a:t>
            </a:r>
            <a:r>
              <a:rPr lang="ru-RU" sz="2400" b="1" kern="50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свертывание крови </a:t>
            </a:r>
            <a:r>
              <a:rPr lang="ru-RU" sz="2400" b="1" kern="5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экстремальных условиях.</a:t>
            </a:r>
          </a:p>
          <a:p>
            <a:r>
              <a:rPr lang="ru-RU" sz="2400" b="1" kern="5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учению профессора </a:t>
            </a:r>
            <a:r>
              <a:rPr 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Б.А.Кудряшова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стрессогенные воздействия на организм в зависимости от силы и длительности действия вызывают изменения в процессах свертывания крови и в реакциях </a:t>
            </a:r>
            <a:r>
              <a:rPr 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противосвертывающей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(ПСС).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36AD6F-0570-37E2-4334-A333FE7948BD}"/>
              </a:ext>
            </a:extLst>
          </p:cNvPr>
          <p:cNvSpPr txBox="1"/>
          <p:nvPr/>
        </p:nvSpPr>
        <p:spPr>
          <a:xfrm>
            <a:off x="6382445" y="338668"/>
            <a:ext cx="52808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– это аромат и вкус жизни и избежать его может лишь тот, кто ничего не делает... Мы не должны, да и не в состоянии избегать стресса. Полная свобода от стресса означала бы смерть.                                            Г</a:t>
            </a:r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Селье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="" xmlns:a16="http://schemas.microsoft.com/office/drawing/2014/main" id="{D1B12FC3-6BC0-28A0-DD73-6DB29E2C2485}"/>
                  </a:ext>
                </a:extLst>
              </p14:cNvPr>
              <p14:cNvContentPartPr/>
              <p14:nvPr/>
            </p14:nvContentPartPr>
            <p14:xfrm>
              <a:off x="-389600" y="3030680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1B12FC3-6BC0-28A0-DD73-6DB29E2C24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43600" y="292304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ED4485-A4C3-C61F-D2A2-3E0871EB64E4}"/>
              </a:ext>
            </a:extLst>
          </p:cNvPr>
          <p:cNvSpPr txBox="1"/>
          <p:nvPr/>
        </p:nvSpPr>
        <p:spPr>
          <a:xfrm>
            <a:off x="854439" y="2413416"/>
            <a:ext cx="320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2"/>
                </a:solidFill>
              </a:rPr>
              <a:t>ПРЕДПОСЫЛКИ:</a:t>
            </a:r>
          </a:p>
        </p:txBody>
      </p:sp>
    </p:spTree>
    <p:extLst>
      <p:ext uri="{BB962C8B-B14F-4D97-AF65-F5344CB8AC3E}">
        <p14:creationId xmlns:p14="http://schemas.microsoft.com/office/powerpoint/2010/main" val="26006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117BC-D494-CF18-D230-F4BEA6C0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1" y="452718"/>
            <a:ext cx="11345338" cy="1237970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accent2"/>
                </a:solidFill>
              </a:rPr>
              <a:t>Стрессогенное воздействие на параметры гемостаза в организме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E5C52C-D4FF-2AC1-9B06-0827CB1AC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331" y="1825625"/>
            <a:ext cx="5181600" cy="3675765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/>
                </a:solidFill>
              </a:rPr>
              <a:t>Однократно вызванная реакция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2"/>
                </a:solidFill>
              </a:rPr>
              <a:t>(острый стресс, </a:t>
            </a:r>
            <a:r>
              <a:rPr lang="ru-RU" sz="2800" b="1" dirty="0" err="1">
                <a:solidFill>
                  <a:schemeClr val="accent2"/>
                </a:solidFill>
              </a:rPr>
              <a:t>эустресс</a:t>
            </a:r>
            <a:r>
              <a:rPr lang="ru-RU" sz="2800" b="1" dirty="0">
                <a:solidFill>
                  <a:schemeClr val="accent2"/>
                </a:solidFill>
              </a:rPr>
              <a:t>)</a:t>
            </a:r>
          </a:p>
          <a:p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dirty="0">
                <a:solidFill>
                  <a:schemeClr val="accent2"/>
                </a:solidFill>
                <a:latin typeface="Bahnschrift" panose="020B0502040204020203" pitchFamily="34" charset="0"/>
              </a:rPr>
              <a:t>В норме – активация функции ПСС</a:t>
            </a:r>
          </a:p>
          <a:p>
            <a:r>
              <a:rPr lang="ru-RU" sz="2400" dirty="0">
                <a:solidFill>
                  <a:schemeClr val="accent2"/>
                </a:solidFill>
                <a:latin typeface="Bahnschrift" panose="020B0502040204020203" pitchFamily="34" charset="0"/>
              </a:rPr>
              <a:t>При патологии –атеросклероз, возрастные изменения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/>
                </a:solidFill>
                <a:latin typeface="Bahnschrift" panose="020B0502040204020203" pitchFamily="34" charset="0"/>
              </a:rPr>
              <a:t>    (депрессия функции ПСС и в дальнейшем состояние </a:t>
            </a:r>
            <a:r>
              <a:rPr lang="ru-RU" sz="2400" dirty="0" err="1">
                <a:solidFill>
                  <a:schemeClr val="accent2"/>
                </a:solidFill>
                <a:latin typeface="Bahnschrift" panose="020B0502040204020203" pitchFamily="34" charset="0"/>
              </a:rPr>
              <a:t>предтромбоза</a:t>
            </a:r>
            <a:r>
              <a:rPr lang="ru-RU" sz="2400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4393D2-EE90-5012-CFFD-ED211DCE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825625"/>
            <a:ext cx="5672669" cy="3675765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chemeClr val="accent2"/>
                </a:solidFill>
              </a:rPr>
              <a:t>Многократно вызванная реакция </a:t>
            </a:r>
          </a:p>
          <a:p>
            <a:pPr marL="0" indent="0">
              <a:buNone/>
            </a:pPr>
            <a:r>
              <a:rPr lang="ru-RU" sz="3100" b="1" dirty="0">
                <a:solidFill>
                  <a:schemeClr val="accent2"/>
                </a:solidFill>
              </a:rPr>
              <a:t>(хронический стресс, дистресс</a:t>
            </a:r>
            <a:r>
              <a:rPr lang="ru-RU" sz="2400" b="1" dirty="0">
                <a:solidFill>
                  <a:schemeClr val="accent2"/>
                </a:solidFill>
              </a:rPr>
              <a:t>)</a:t>
            </a:r>
          </a:p>
          <a:p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dirty="0">
                <a:solidFill>
                  <a:schemeClr val="accent2"/>
                </a:solidFill>
                <a:latin typeface="Bahnschrift" panose="020B0502040204020203" pitchFamily="34" charset="0"/>
              </a:rPr>
              <a:t>В норме - депрессия функции ПСС </a:t>
            </a:r>
          </a:p>
          <a:p>
            <a:r>
              <a:rPr lang="ru-RU" sz="2400" dirty="0">
                <a:solidFill>
                  <a:schemeClr val="accent2"/>
                </a:solidFill>
                <a:latin typeface="Bahnschrift" panose="020B0502040204020203" pitchFamily="34" charset="0"/>
              </a:rPr>
              <a:t>При патологии – атеросклероз, возрастные изменения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/>
                </a:solidFill>
                <a:latin typeface="Bahnschrift" panose="020B0502040204020203" pitchFamily="34" charset="0"/>
              </a:rPr>
              <a:t>      (углубление повышенной   свертываемости крови, ведущее к  состоянию </a:t>
            </a:r>
            <a:r>
              <a:rPr lang="ru-RU" sz="2400" dirty="0" err="1">
                <a:solidFill>
                  <a:schemeClr val="accent2"/>
                </a:solidFill>
                <a:latin typeface="Bahnschrift" panose="020B0502040204020203" pitchFamily="34" charset="0"/>
              </a:rPr>
              <a:t>предтромбоза</a:t>
            </a:r>
            <a:r>
              <a:rPr lang="ru-RU" sz="2400" dirty="0">
                <a:solidFill>
                  <a:schemeClr val="accent2"/>
                </a:solidFill>
                <a:latin typeface="Bahnschrift" panose="020B0502040204020203" pitchFamily="34" charset="0"/>
              </a:rPr>
              <a:t>, переходящего в тромбоз)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FF6951-558E-FBF8-FE1F-4AC36F9D73C8}"/>
              </a:ext>
            </a:extLst>
          </p:cNvPr>
          <p:cNvSpPr txBox="1"/>
          <p:nvPr/>
        </p:nvSpPr>
        <p:spPr>
          <a:xfrm rot="10800000" flipV="1">
            <a:off x="423331" y="5657671"/>
            <a:ext cx="11548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2"/>
                </a:solidFill>
              </a:rPr>
              <a:t>По статистике в Европе ежегодно умирает более миллиона человек  вследствие стрессогенных нарушений функций сердечно-сосудистой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754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B24AAD1-BE98-357D-98BF-98DB9ADE7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78" y="0"/>
            <a:ext cx="10807908" cy="67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сихосоматика - купить книгу в интернет магазине, автор Сергей Кулаков -  Ridero">
            <a:extLst>
              <a:ext uri="{FF2B5EF4-FFF2-40B4-BE49-F238E27FC236}">
                <a16:creationId xmlns="" xmlns:a16="http://schemas.microsoft.com/office/drawing/2014/main" id="{CABDF1DA-38ED-BD23-3445-97911276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" y="82248"/>
            <a:ext cx="11220597" cy="62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40702" y="615820"/>
            <a:ext cx="1155129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2"/>
                </a:solidFill>
                <a:latin typeface="Trebuchet MS" pitchFamily="34" charset="0"/>
              </a:rPr>
              <a:t>Характерные признаки </a:t>
            </a:r>
            <a:r>
              <a:rPr lang="ru-RU" sz="4800" b="1" dirty="0" err="1">
                <a:solidFill>
                  <a:schemeClr val="accent2"/>
                </a:solidFill>
                <a:latin typeface="Trebuchet MS" pitchFamily="34" charset="0"/>
              </a:rPr>
              <a:t>предтромбоза</a:t>
            </a:r>
            <a:endParaRPr lang="ru-RU" sz="4800" b="1" dirty="0">
              <a:solidFill>
                <a:schemeClr val="accent2"/>
              </a:solidFill>
              <a:latin typeface="Trebuchet MS" pitchFamily="34" charset="0"/>
            </a:endParaRPr>
          </a:p>
          <a:p>
            <a:endParaRPr lang="ru-RU" dirty="0">
              <a:solidFill>
                <a:schemeClr val="accent2"/>
              </a:solidFill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антикоагулянтной активности крови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угнетение </a:t>
            </a:r>
            <a:r>
              <a:rPr lang="ru-RU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фибринолитической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крови   (ферментативной и </a:t>
            </a:r>
            <a:r>
              <a:rPr lang="ru-RU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неферментативной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природы)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возрастание концентрации фибриногена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концентрации </a:t>
            </a:r>
            <a:r>
              <a:rPr lang="ru-RU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антиплазмина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фибринстабилизирующего фактора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агрегации тромбоцитов 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ингибиторов </a:t>
            </a:r>
            <a:r>
              <a:rPr lang="ru-RU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фибринолиза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(плазмина и тканевого активатора </a:t>
            </a:r>
            <a:r>
              <a:rPr lang="ru-RU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плазминогена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2"/>
              </a:solidFill>
              <a:latin typeface="Trebuchet MS" pitchFamily="34" charset="0"/>
            </a:endParaRPr>
          </a:p>
          <a:p>
            <a:endParaRPr lang="ru-RU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pic>
        <p:nvPicPr>
          <p:cNvPr id="16386" name="Picture 2" descr="http://www.steelfactor.ru/uploads/files/2013/1364313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4465" y="1874069"/>
            <a:ext cx="2202025" cy="19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7297A37-F98B-A23A-EA32-6FB9891F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3" y="168640"/>
            <a:ext cx="11149481" cy="65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0E5E1-373D-D003-E112-625899A5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5" y="447869"/>
            <a:ext cx="11775233" cy="5318449"/>
          </a:xfrm>
          <a:noFill/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r>
              <a:rPr lang="ru-RU" sz="3200" b="1" dirty="0">
                <a:solidFill>
                  <a:schemeClr val="accent2"/>
                </a:solidFill>
              </a:rPr>
              <a:t>: </a:t>
            </a:r>
            <a:r>
              <a:rPr lang="ru-RU" sz="3600" b="1" dirty="0">
                <a:solidFill>
                  <a:schemeClr val="accent2"/>
                </a:solidFill>
              </a:rPr>
              <a:t>показать </a:t>
            </a:r>
            <a:r>
              <a:rPr lang="ru-RU" sz="3600" b="1" i="1" dirty="0">
                <a:solidFill>
                  <a:schemeClr val="accent2"/>
                </a:solidFill>
              </a:rPr>
              <a:t>защитные функции в </a:t>
            </a:r>
            <a:r>
              <a:rPr lang="ru-RU" sz="3600" b="1" dirty="0">
                <a:solidFill>
                  <a:schemeClr val="accent2"/>
                </a:solidFill>
              </a:rPr>
              <a:t>свертываемости крови организма ряда компонентов с </a:t>
            </a:r>
            <a:r>
              <a:rPr lang="ru-RU" sz="3600" b="1" dirty="0" err="1">
                <a:solidFill>
                  <a:schemeClr val="accent2"/>
                </a:solidFill>
              </a:rPr>
              <a:t>противосвертывающими</a:t>
            </a:r>
            <a:r>
              <a:rPr lang="ru-RU" sz="3600" b="1" dirty="0">
                <a:solidFill>
                  <a:schemeClr val="accent2"/>
                </a:solidFill>
              </a:rPr>
              <a:t> свойствами </a:t>
            </a:r>
            <a:r>
              <a:rPr lang="ru-RU" sz="3600" b="1" i="1" dirty="0">
                <a:solidFill>
                  <a:schemeClr val="accent2"/>
                </a:solidFill>
              </a:rPr>
              <a:t>при стрессогенных нарушениях </a:t>
            </a:r>
            <a:r>
              <a:rPr lang="ru-RU" sz="3600" b="1" dirty="0">
                <a:solidFill>
                  <a:schemeClr val="accent2"/>
                </a:solidFill>
              </a:rPr>
              <a:t>–</a:t>
            </a: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3600" b="1" i="1" dirty="0">
                <a:solidFill>
                  <a:schemeClr val="accent2"/>
                </a:solidFill>
              </a:rPr>
              <a:t>витамина А с ненасыщенной линолевой кислотой</a:t>
            </a:r>
            <a:br>
              <a:rPr lang="ru-RU" sz="3600" b="1" i="1" dirty="0">
                <a:solidFill>
                  <a:schemeClr val="accent2"/>
                </a:solidFill>
              </a:rPr>
            </a:br>
            <a:r>
              <a:rPr lang="ru-RU" sz="3600" b="1" i="1" dirty="0">
                <a:solidFill>
                  <a:schemeClr val="accent2"/>
                </a:solidFill>
              </a:rPr>
              <a:t>растительного адаптогена элеутерококка</a:t>
            </a:r>
            <a:r>
              <a:rPr lang="ru-RU" sz="3600" b="1" dirty="0">
                <a:solidFill>
                  <a:schemeClr val="accent2"/>
                </a:solidFill>
              </a:rPr>
              <a:t/>
            </a: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3600" b="1" i="1" dirty="0">
                <a:solidFill>
                  <a:schemeClr val="accent2"/>
                </a:solidFill>
              </a:rPr>
              <a:t>и различных по структуре пептидов </a:t>
            </a:r>
            <a:r>
              <a:rPr lang="ru-RU" sz="3600" b="1" i="1" dirty="0" err="1">
                <a:solidFill>
                  <a:schemeClr val="accent2"/>
                </a:solidFill>
              </a:rPr>
              <a:t>глипролинового</a:t>
            </a:r>
            <a:r>
              <a:rPr lang="ru-RU" sz="3600" b="1" i="1" dirty="0">
                <a:solidFill>
                  <a:schemeClr val="accent2"/>
                </a:solidFill>
              </a:rPr>
              <a:t> ряда</a:t>
            </a:r>
          </a:p>
        </p:txBody>
      </p:sp>
    </p:spTree>
    <p:extLst>
      <p:ext uri="{BB962C8B-B14F-4D97-AF65-F5344CB8AC3E}">
        <p14:creationId xmlns:p14="http://schemas.microsoft.com/office/powerpoint/2010/main" val="17748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0599576" cy="14005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нормального гемостаза  у крыс при многократном в течение 7 суток  пероральном введении витамина А с линолевой кислотой  одновременно в условиях ежедневного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иммобилизационного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стресса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735175"/>
              </p:ext>
            </p:extLst>
          </p:nvPr>
        </p:nvGraphicFramePr>
        <p:xfrm>
          <a:off x="566057" y="2463856"/>
          <a:ext cx="19692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86338"/>
              </p:ext>
            </p:extLst>
          </p:nvPr>
        </p:nvGraphicFramePr>
        <p:xfrm>
          <a:off x="2755368" y="2957275"/>
          <a:ext cx="24250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186729"/>
              </p:ext>
            </p:extLst>
          </p:nvPr>
        </p:nvGraphicFramePr>
        <p:xfrm>
          <a:off x="5180464" y="3352707"/>
          <a:ext cx="22526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721600" y="3352706"/>
            <a:ext cx="4031128" cy="25400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Снижение агрегации тромбоцитов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Подавление активности фибринстабилизирующего фактора свертывания </a:t>
            </a:r>
            <a:r>
              <a:rPr lang="en-US" sz="1600" dirty="0" err="1"/>
              <a:t>FXIIIa</a:t>
            </a:r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Уменьшение свертывающего потенциала крови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3698" y="2350322"/>
            <a:ext cx="385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accent2"/>
                </a:solidFill>
              </a:rPr>
              <a:t>Применение витамина А с линолевой кислотой в условиях продолжительного стресса  вызывало: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000" y="5442551"/>
            <a:ext cx="2501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/>
                </a:solidFill>
              </a:rPr>
              <a:t>1 – Опыт- стресс+ </a:t>
            </a:r>
            <a:r>
              <a:rPr lang="ru-RU" sz="1200" dirty="0" err="1">
                <a:solidFill>
                  <a:schemeClr val="accent2"/>
                </a:solidFill>
              </a:rPr>
              <a:t>Вит.А</a:t>
            </a:r>
            <a:r>
              <a:rPr lang="ru-RU" sz="1200" dirty="0">
                <a:solidFill>
                  <a:schemeClr val="accent2"/>
                </a:solidFill>
              </a:rPr>
              <a:t> +</a:t>
            </a:r>
            <a:r>
              <a:rPr lang="ru-RU" sz="1200" dirty="0" err="1">
                <a:solidFill>
                  <a:schemeClr val="accent2"/>
                </a:solidFill>
              </a:rPr>
              <a:t>Линолевая.к</a:t>
            </a:r>
            <a:r>
              <a:rPr lang="ru-RU" sz="1200" dirty="0">
                <a:solidFill>
                  <a:schemeClr val="accent2"/>
                </a:solidFill>
              </a:rPr>
              <a:t>-та</a:t>
            </a:r>
          </a:p>
          <a:p>
            <a:r>
              <a:rPr lang="ru-RU" sz="1200" dirty="0">
                <a:solidFill>
                  <a:schemeClr val="accent2"/>
                </a:solidFill>
              </a:rPr>
              <a:t>2 </a:t>
            </a:r>
            <a:r>
              <a:rPr lang="ru-RU" sz="1200" dirty="0" smtClean="0">
                <a:solidFill>
                  <a:schemeClr val="accent2"/>
                </a:solidFill>
              </a:rPr>
              <a:t>– Норма</a:t>
            </a:r>
            <a:endParaRPr lang="ru-RU" sz="1200" dirty="0">
              <a:solidFill>
                <a:schemeClr val="accent2"/>
              </a:solidFill>
            </a:endParaRPr>
          </a:p>
          <a:p>
            <a:r>
              <a:rPr lang="ru-RU" sz="1200" dirty="0">
                <a:solidFill>
                  <a:schemeClr val="accent2"/>
                </a:solidFill>
              </a:rPr>
              <a:t>3 - Стресс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4802" y="6206011"/>
            <a:ext cx="694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2"/>
                </a:solidFill>
              </a:rPr>
              <a:t>* </a:t>
            </a:r>
            <a:r>
              <a:rPr lang="en-US" sz="1100" dirty="0">
                <a:solidFill>
                  <a:schemeClr val="accent2"/>
                </a:solidFill>
              </a:rPr>
              <a:t>p&lt;0,05, ** p&lt;0,01 – </a:t>
            </a:r>
            <a:r>
              <a:rPr lang="ru-RU" sz="1100" dirty="0">
                <a:solidFill>
                  <a:schemeClr val="accent2"/>
                </a:solidFill>
              </a:rPr>
              <a:t>достоверность различий по сравнению с группой «ВМГ»  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endParaRPr lang="ru-RU" sz="1100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BDBEDA-55A0-D9D1-7AE5-6E8333863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955" y="74823"/>
            <a:ext cx="1243692" cy="3778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B2B5E7-5A66-7FF0-4298-B4D76488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3955" y="648616"/>
            <a:ext cx="1243692" cy="37789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F294991-194D-4494-6ECD-51ED561F1C41}"/>
              </a:ext>
            </a:extLst>
          </p:cNvPr>
          <p:cNvSpPr/>
          <p:nvPr/>
        </p:nvSpPr>
        <p:spPr>
          <a:xfrm>
            <a:off x="118982" y="5480856"/>
            <a:ext cx="190500" cy="2928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BD2B5A9-465D-812D-A172-D67A581593E9}"/>
              </a:ext>
            </a:extLst>
          </p:cNvPr>
          <p:cNvSpPr/>
          <p:nvPr/>
        </p:nvSpPr>
        <p:spPr>
          <a:xfrm>
            <a:off x="118982" y="5761994"/>
            <a:ext cx="190500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B002CC-16C6-CB37-DC78-6587FAB78BED}"/>
              </a:ext>
            </a:extLst>
          </p:cNvPr>
          <p:cNvSpPr/>
          <p:nvPr/>
        </p:nvSpPr>
        <p:spPr>
          <a:xfrm>
            <a:off x="118982" y="6011938"/>
            <a:ext cx="190500" cy="2616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1402</TotalTime>
  <Words>605</Words>
  <Application>Microsoft Office PowerPoint</Application>
  <PresentationFormat>Широкоэкранный</PresentationFormat>
  <Paragraphs>105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SimSun</vt:lpstr>
      <vt:lpstr>Arial</vt:lpstr>
      <vt:lpstr>Arial Nova Light</vt:lpstr>
      <vt:lpstr>Bahnschrift</vt:lpstr>
      <vt:lpstr>Calibri</vt:lpstr>
      <vt:lpstr>Century Gothic</vt:lpstr>
      <vt:lpstr>Impact</vt:lpstr>
      <vt:lpstr>Mangal</vt:lpstr>
      <vt:lpstr>Times New Roman</vt:lpstr>
      <vt:lpstr>Trebuchet MS</vt:lpstr>
      <vt:lpstr>Wingdings 3</vt:lpstr>
      <vt:lpstr>Ион</vt:lpstr>
      <vt:lpstr>Защитная роль глипролиновЫХ пептидОВ И ДРУГИХ ПРОТИВОСВЕРТЫВАЮЩИХ СРЕДСТВ в реакциях системы гемостаза при стрессогенных воздействиях </vt:lpstr>
      <vt:lpstr>Животный организм как система существует среди  окружающей природы только благодаря непрерывному уравновешиванию этой системы с внешней средой.            И.П.Павлов  </vt:lpstr>
      <vt:lpstr>Стрессогенное воздействие на параметры гемостаза в организме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РАБОТЫ : показать защитные функции в свертываемости крови организма ряда компонентов с противосвертывающими свойствами при стрессогенных нарушениях – витамина А с ненасыщенной линолевой кислотой растительного адаптогена элеутерококка и различных по структуре пептидов глипролинового ряда</vt:lpstr>
      <vt:lpstr>Восстановление нормального гемостаза  у крыс при многократном в течение 7 суток  пероральном введении витамина А с линолевой кислотой  одновременно в условиях ежедневного иммобилизационного стресса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Защитная роль глипролиновЫХ пептидОВ И ДРУГИХ ПРОТИВОСВЕРТЫВАЮЩИХ СРЕДСТВ в реакциях системы гемостаза при стрессогенных воздействиях</dc:title>
  <dc:creator>Ludmila</dc:creator>
  <cp:lastModifiedBy>Людмила</cp:lastModifiedBy>
  <cp:revision>65</cp:revision>
  <dcterms:created xsi:type="dcterms:W3CDTF">2024-08-19T08:24:18Z</dcterms:created>
  <dcterms:modified xsi:type="dcterms:W3CDTF">2024-09-02T11:12:44Z</dcterms:modified>
</cp:coreProperties>
</file>