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71" r:id="rId4"/>
    <p:sldId id="258" r:id="rId5"/>
    <p:sldId id="260" r:id="rId6"/>
    <p:sldId id="269" r:id="rId7"/>
    <p:sldId id="27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53078" autoAdjust="0"/>
  </p:normalViewPr>
  <p:slideViewPr>
    <p:cSldViewPr>
      <p:cViewPr>
        <p:scale>
          <a:sx n="70" d="100"/>
          <a:sy n="70" d="100"/>
        </p:scale>
        <p:origin x="-1284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DC828C-DA1D-4BE1-B8D9-465C76E7C53D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E79FE8-F6E0-45AC-A7AD-F484AB540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12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79FE8-F6E0-45AC-A7AD-F484AB540CD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948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1000">
              <a:srgbClr val="D4DEFF">
                <a:lumMod val="55000"/>
                <a:lumOff val="45000"/>
                <a:alpha val="85000"/>
              </a:srgbClr>
            </a:gs>
            <a:gs pos="0">
              <a:srgbClr val="96AB94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tiff"/><Relationship Id="rId7" Type="http://schemas.openxmlformats.org/officeDocument/2006/relationships/image" Target="../media/image1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tiff"/><Relationship Id="rId11" Type="http://schemas.openxmlformats.org/officeDocument/2006/relationships/image" Target="../media/image3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tiff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1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5.tiff"/><Relationship Id="rId4" Type="http://schemas.openxmlformats.org/officeDocument/2006/relationships/image" Target="../media/image24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tiff"/><Relationship Id="rId5" Type="http://schemas.openxmlformats.org/officeDocument/2006/relationships/image" Target="../media/image31.tiff"/><Relationship Id="rId4" Type="http://schemas.openxmlformats.org/officeDocument/2006/relationships/image" Target="../media/image30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751063"/>
            <a:ext cx="7772400" cy="1470025"/>
          </a:xfrm>
        </p:spPr>
        <p:txBody>
          <a:bodyPr>
            <a:noAutofit/>
          </a:bodyPr>
          <a:lstStyle/>
          <a:p>
            <a:r>
              <a:rPr lang="en-US" sz="3600" dirty="0"/>
              <a:t>Magnetron sputtered </a:t>
            </a:r>
            <a:r>
              <a:rPr lang="en-US" sz="3600" dirty="0" err="1"/>
              <a:t>titania</a:t>
            </a:r>
            <a:r>
              <a:rPr lang="en-US" sz="3600" dirty="0"/>
              <a:t> and carbon fiber cloth composite and its application in electrochemical </a:t>
            </a:r>
            <a:r>
              <a:rPr lang="en-US" sz="3600" dirty="0" err="1" smtClean="0"/>
              <a:t>supercapacitors</a:t>
            </a:r>
            <a:endParaRPr lang="ru-RU" sz="3600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/>
        </p:blipFill>
        <p:spPr>
          <a:xfrm>
            <a:off x="7506196" y="476671"/>
            <a:ext cx="1564724" cy="1872209"/>
          </a:xfrm>
          <a:prstGeom prst="rect">
            <a:avLst/>
          </a:prstGeom>
          <a:ln w="0">
            <a:noFill/>
          </a:ln>
        </p:spPr>
      </p:pic>
      <p:sp>
        <p:nvSpPr>
          <p:cNvPr id="6" name="CustomShape 3"/>
          <p:cNvSpPr/>
          <p:nvPr/>
        </p:nvSpPr>
        <p:spPr>
          <a:xfrm>
            <a:off x="0" y="692128"/>
            <a:ext cx="5580112" cy="151273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spcAft>
                <a:spcPts val="283"/>
              </a:spcAft>
            </a:pPr>
            <a:r>
              <a:rPr lang="ru-RU" sz="1800" b="1" i="1" strike="noStrike" spc="-1" dirty="0" smtClean="0">
                <a:solidFill>
                  <a:srgbClr val="FF8000"/>
                </a:solidFill>
                <a:latin typeface="Arial"/>
                <a:ea typeface="DejaVu Sans"/>
              </a:rPr>
              <a:t>APPLICATIONS </a:t>
            </a:r>
            <a:r>
              <a:rPr lang="ru-RU" sz="1800" b="1" i="1" strike="noStrike" spc="-1" dirty="0">
                <a:solidFill>
                  <a:srgbClr val="FF8000"/>
                </a:solidFill>
                <a:latin typeface="Arial"/>
                <a:ea typeface="DejaVu Sans"/>
              </a:rPr>
              <a:t>OF CHEMISTRY </a:t>
            </a:r>
            <a:r>
              <a:rPr lang="en-US" b="1" i="1" spc="-1" dirty="0">
                <a:solidFill>
                  <a:srgbClr val="FF8000"/>
                </a:solidFill>
                <a:latin typeface="Arial"/>
                <a:ea typeface="DejaVu Sans"/>
              </a:rPr>
              <a:t> </a:t>
            </a:r>
            <a:endParaRPr lang="en-US" b="1" i="1" spc="-1" dirty="0" smtClean="0">
              <a:solidFill>
                <a:srgbClr val="FF800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  <a:spcAft>
                <a:spcPts val="283"/>
              </a:spcAft>
            </a:pPr>
            <a:r>
              <a:rPr lang="ru-RU" sz="1800" b="1" i="1" strike="noStrike" spc="-1" dirty="0" smtClean="0">
                <a:solidFill>
                  <a:srgbClr val="FF8000"/>
                </a:solidFill>
                <a:latin typeface="Arial"/>
                <a:ea typeface="DejaVu Sans"/>
              </a:rPr>
              <a:t>IN NANOSCIENCES</a:t>
            </a:r>
            <a:r>
              <a:rPr lang="en-US" spc="-1" dirty="0">
                <a:latin typeface="Arial"/>
              </a:rPr>
              <a:t> </a:t>
            </a:r>
            <a:endParaRPr lang="en-US" spc="-1" dirty="0" smtClean="0">
              <a:latin typeface="Arial"/>
            </a:endParaRPr>
          </a:p>
          <a:p>
            <a:pPr>
              <a:lnSpc>
                <a:spcPct val="100000"/>
              </a:lnSpc>
              <a:spcAft>
                <a:spcPts val="283"/>
              </a:spcAft>
            </a:pPr>
            <a:r>
              <a:rPr lang="ru-RU" sz="1800" b="1" i="1" strike="noStrike" spc="-1" dirty="0" smtClean="0">
                <a:solidFill>
                  <a:srgbClr val="FF8000"/>
                </a:solidFill>
                <a:latin typeface="Arial"/>
                <a:ea typeface="DejaVu Sans"/>
              </a:rPr>
              <a:t>AND </a:t>
            </a:r>
            <a:r>
              <a:rPr lang="ru-RU" sz="1800" b="1" i="1" strike="noStrike" spc="-1" dirty="0">
                <a:solidFill>
                  <a:srgbClr val="FF8000"/>
                </a:solidFill>
                <a:latin typeface="Arial"/>
                <a:ea typeface="DejaVu Sans"/>
              </a:rPr>
              <a:t>BIOMATERIALS </a:t>
            </a:r>
            <a:r>
              <a:rPr lang="ru-RU" sz="1800" b="1" i="1" strike="noStrike" spc="-1" dirty="0" smtClean="0">
                <a:solidFill>
                  <a:srgbClr val="FF8000"/>
                </a:solidFill>
                <a:latin typeface="Arial"/>
                <a:ea typeface="DejaVu Sans"/>
              </a:rPr>
              <a:t>ENGINEERING</a:t>
            </a:r>
            <a:r>
              <a:rPr lang="en-US" b="1" i="1" spc="-1" dirty="0" smtClean="0">
                <a:solidFill>
                  <a:srgbClr val="FF8000"/>
                </a:solidFill>
                <a:latin typeface="Arial"/>
                <a:ea typeface="DejaVu Sans"/>
              </a:rPr>
              <a:t> </a:t>
            </a:r>
          </a:p>
          <a:p>
            <a:pPr>
              <a:lnSpc>
                <a:spcPct val="100000"/>
              </a:lnSpc>
              <a:spcAft>
                <a:spcPts val="283"/>
              </a:spcAft>
            </a:pPr>
            <a:r>
              <a:rPr lang="en-US" b="1" i="1" spc="-1" dirty="0" err="1" smtClean="0">
                <a:solidFill>
                  <a:srgbClr val="FF8000"/>
                </a:solidFill>
                <a:latin typeface="Arial"/>
                <a:ea typeface="DejaVu Sans"/>
              </a:rPr>
              <a:t>NanoBioMat</a:t>
            </a:r>
            <a:r>
              <a:rPr lang="en-US" b="1" i="1" spc="-1" dirty="0" smtClean="0">
                <a:solidFill>
                  <a:srgbClr val="FF8000"/>
                </a:solidFill>
                <a:latin typeface="Arial"/>
                <a:ea typeface="DejaVu Sans"/>
              </a:rPr>
              <a:t> 2022 – Summer Edition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283"/>
              </a:spcAft>
            </a:pPr>
            <a:r>
              <a:rPr lang="ru-RU" sz="1800" b="0" i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r>
              <a:rPr lang="en-US" sz="1800" b="0" i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2-24</a:t>
            </a:r>
            <a:r>
              <a:rPr lang="ru-RU" sz="1800" b="0" i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June</a:t>
            </a:r>
            <a:r>
              <a:rPr lang="ru-RU" sz="18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0" i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202</a:t>
            </a:r>
            <a:r>
              <a:rPr lang="en-US" sz="1800" b="0" i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CustomShape 2"/>
          <p:cNvSpPr/>
          <p:nvPr/>
        </p:nvSpPr>
        <p:spPr>
          <a:xfrm>
            <a:off x="0" y="4653136"/>
            <a:ext cx="9144000" cy="122413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567"/>
              </a:spcAft>
            </a:pP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Kozlov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Aleksei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P.</a:t>
            </a:r>
            <a:r>
              <a:rPr lang="en-US" sz="1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Arkhipova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Ekaterina A.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Savilov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Serguei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V.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600" b="0" strike="noStrike" spc="-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 baseline="33000" dirty="0" smtClean="0">
                <a:solidFill>
                  <a:srgbClr val="000000"/>
                </a:solidFill>
                <a:latin typeface="Arial"/>
                <a:ea typeface="DejaVu Sans"/>
              </a:rPr>
              <a:t>1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Chemistry </a:t>
            </a:r>
            <a:r>
              <a:rPr lang="ru-RU" sz="1600" b="0" strike="noStrike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Department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600" b="0" strike="noStrike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of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M. V. </a:t>
            </a:r>
            <a:r>
              <a:rPr lang="ru-RU" sz="1600" b="0" strike="noStrike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Lomonosov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600" b="0" strike="noStrike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Moscow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600" b="0" strike="noStrike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State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600" b="0" strike="noStrike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University</a:t>
            </a:r>
            <a:endParaRPr lang="ru-RU" sz="1600" b="0" strike="noStrike" spc="-1" dirty="0" smtClean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 baseline="33000" dirty="0" smtClean="0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Moscow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Aviation</a:t>
            </a:r>
            <a:r>
              <a:rPr lang="ru-RU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Institute</a:t>
            </a:r>
            <a:r>
              <a:rPr lang="ru-RU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(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National</a:t>
            </a:r>
            <a:r>
              <a:rPr lang="ru-RU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Research</a:t>
            </a:r>
            <a:r>
              <a:rPr lang="ru-RU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University</a:t>
            </a:r>
            <a:r>
              <a:rPr lang="ru-RU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)</a:t>
            </a: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kozlov.aleksei.p@gmail.com</a:t>
            </a:r>
            <a:endParaRPr lang="ru-RU" sz="1600" b="0" strike="noStrike" spc="-1" dirty="0">
              <a:latin typeface="Arial"/>
            </a:endParaRPr>
          </a:p>
        </p:txBody>
      </p:sp>
      <p:pic>
        <p:nvPicPr>
          <p:cNvPr id="9" name="Picture 1" descr="A picture containing text&#10;&#10;Description automatically generate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124744"/>
            <a:ext cx="2720920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08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3701007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 err="1" smtClean="0"/>
              <a:t>Titania</a:t>
            </a:r>
            <a:r>
              <a:rPr lang="en-US" dirty="0" smtClean="0"/>
              <a:t> </a:t>
            </a:r>
            <a:r>
              <a:rPr lang="en-US" dirty="0" smtClean="0"/>
              <a:t>was successfully applied on the Carbon </a:t>
            </a:r>
            <a:r>
              <a:rPr lang="en-US" dirty="0"/>
              <a:t>Fiber </a:t>
            </a:r>
            <a:r>
              <a:rPr lang="en-US" dirty="0" smtClean="0"/>
              <a:t>cloth by magnetron sputtering, exhibiting an uniform coating;</a:t>
            </a:r>
          </a:p>
          <a:p>
            <a:pPr algn="just"/>
            <a:r>
              <a:rPr lang="en-US" dirty="0" err="1" smtClean="0"/>
              <a:t>Titania</a:t>
            </a:r>
            <a:r>
              <a:rPr lang="en-US" dirty="0" smtClean="0"/>
              <a:t> was found to be in Rutile polymorph, with negligible amounts of metallic Ti. Ti</a:t>
            </a:r>
            <a:r>
              <a:rPr lang="en-US" baseline="30000" dirty="0" smtClean="0"/>
              <a:t>3</a:t>
            </a:r>
            <a:r>
              <a:rPr lang="ru-RU" baseline="30000" dirty="0" smtClean="0"/>
              <a:t>+</a:t>
            </a:r>
            <a:r>
              <a:rPr lang="ru-RU" dirty="0" smtClean="0"/>
              <a:t> </a:t>
            </a:r>
            <a:r>
              <a:rPr lang="en-US" dirty="0" smtClean="0"/>
              <a:t>centers were not detected;</a:t>
            </a:r>
          </a:p>
          <a:p>
            <a:pPr algn="just"/>
            <a:r>
              <a:rPr lang="en-US" dirty="0" smtClean="0"/>
              <a:t>Carbon Fiber demonstrated both rich O-containing surface functionalities and </a:t>
            </a:r>
            <a:r>
              <a:rPr lang="en-US" dirty="0" err="1" smtClean="0"/>
              <a:t>microporous</a:t>
            </a:r>
            <a:r>
              <a:rPr lang="en-US" dirty="0" smtClean="0"/>
              <a:t> structure with a developed surface area, that were mostly </a:t>
            </a:r>
            <a:r>
              <a:rPr lang="en-US" dirty="0" err="1" smtClean="0"/>
              <a:t>inaffected</a:t>
            </a:r>
            <a:r>
              <a:rPr lang="en-US" dirty="0" smtClean="0"/>
              <a:t> by </a:t>
            </a:r>
            <a:r>
              <a:rPr lang="en-US" dirty="0" err="1" smtClean="0"/>
              <a:t>titania</a:t>
            </a:r>
            <a:r>
              <a:rPr lang="en-US" dirty="0" smtClean="0"/>
              <a:t> coating;</a:t>
            </a:r>
          </a:p>
          <a:p>
            <a:pPr algn="just"/>
            <a:r>
              <a:rPr lang="en-US" dirty="0" smtClean="0"/>
              <a:t>Resulting </a:t>
            </a:r>
            <a:r>
              <a:rPr lang="en-US" dirty="0" err="1" smtClean="0"/>
              <a:t>Titania</a:t>
            </a:r>
            <a:r>
              <a:rPr lang="en-US" dirty="0" smtClean="0"/>
              <a:t> coated Carbon Fiber composite material showed better impedance response, electrochemical activity, cycle efficiency compared to initial Carbon Fiber, and comparable specific capacitance.</a:t>
            </a:r>
          </a:p>
        </p:txBody>
      </p:sp>
      <p:sp>
        <p:nvSpPr>
          <p:cNvPr id="4" name="CustomShape 8"/>
          <p:cNvSpPr/>
          <p:nvPr/>
        </p:nvSpPr>
        <p:spPr>
          <a:xfrm>
            <a:off x="0" y="6237312"/>
            <a:ext cx="9144000" cy="30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i="1" strike="noStrike" spc="162" dirty="0" err="1">
                <a:solidFill>
                  <a:srgbClr val="000000"/>
                </a:solidFill>
                <a:latin typeface="Corbel Light"/>
                <a:ea typeface="DejaVu Sans"/>
              </a:rPr>
              <a:t>Thank</a:t>
            </a:r>
            <a:r>
              <a:rPr lang="ru-RU" sz="2400" b="1" i="1" strike="noStrike" spc="162" dirty="0">
                <a:solidFill>
                  <a:srgbClr val="000000"/>
                </a:solidFill>
                <a:latin typeface="Corbel Light"/>
                <a:ea typeface="DejaVu Sans"/>
              </a:rPr>
              <a:t> </a:t>
            </a:r>
            <a:r>
              <a:rPr lang="ru-RU" sz="2400" b="1" i="1" strike="noStrike" spc="162" dirty="0" err="1">
                <a:solidFill>
                  <a:srgbClr val="000000"/>
                </a:solidFill>
                <a:latin typeface="Corbel Light"/>
                <a:ea typeface="DejaVu Sans"/>
              </a:rPr>
              <a:t>you</a:t>
            </a:r>
            <a:r>
              <a:rPr lang="ru-RU" sz="2400" b="1" i="1" strike="noStrike" spc="162" dirty="0">
                <a:solidFill>
                  <a:srgbClr val="000000"/>
                </a:solidFill>
                <a:latin typeface="Corbel Light"/>
                <a:ea typeface="DejaVu Sans"/>
              </a:rPr>
              <a:t> </a:t>
            </a:r>
            <a:r>
              <a:rPr lang="ru-RU" sz="2400" b="1" i="1" strike="noStrike" spc="162" dirty="0" err="1">
                <a:solidFill>
                  <a:srgbClr val="000000"/>
                </a:solidFill>
                <a:latin typeface="Corbel Light"/>
                <a:ea typeface="DejaVu Sans"/>
              </a:rPr>
              <a:t>for</a:t>
            </a:r>
            <a:r>
              <a:rPr lang="ru-RU" sz="2400" b="1" i="1" strike="noStrike" spc="162" dirty="0">
                <a:solidFill>
                  <a:srgbClr val="000000"/>
                </a:solidFill>
                <a:latin typeface="Corbel Light"/>
                <a:ea typeface="DejaVu Sans"/>
              </a:rPr>
              <a:t> </a:t>
            </a:r>
            <a:r>
              <a:rPr lang="ru-RU" sz="2400" b="1" i="1" strike="noStrike" spc="162" dirty="0" err="1">
                <a:solidFill>
                  <a:srgbClr val="000000"/>
                </a:solidFill>
                <a:latin typeface="Corbel Light"/>
                <a:ea typeface="DejaVu Sans"/>
              </a:rPr>
              <a:t>your</a:t>
            </a:r>
            <a:r>
              <a:rPr lang="ru-RU" sz="2400" b="1" i="1" strike="noStrike" spc="162" dirty="0">
                <a:solidFill>
                  <a:srgbClr val="000000"/>
                </a:solidFill>
                <a:latin typeface="Corbel Light"/>
                <a:ea typeface="DejaVu Sans"/>
              </a:rPr>
              <a:t> </a:t>
            </a:r>
            <a:r>
              <a:rPr lang="ru-RU" sz="2400" b="1" i="1" strike="noStrike" spc="162" dirty="0" err="1">
                <a:solidFill>
                  <a:srgbClr val="000000"/>
                </a:solidFill>
                <a:latin typeface="Corbel Light"/>
                <a:ea typeface="DejaVu Sans"/>
              </a:rPr>
              <a:t>attention</a:t>
            </a:r>
            <a:r>
              <a:rPr lang="ru-RU" sz="2400" b="1" i="1" strike="noStrike" spc="162" dirty="0">
                <a:solidFill>
                  <a:srgbClr val="000000"/>
                </a:solidFill>
                <a:latin typeface="Corbel Light"/>
                <a:ea typeface="DejaVu Sans"/>
              </a:rPr>
              <a:t>!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8279021" y="328"/>
            <a:ext cx="860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ru-RU" sz="2800" b="1" i="1" dirty="0" smtClean="0"/>
              <a:t>10</a:t>
            </a:r>
            <a:endParaRPr lang="ru-RU" altLang="ru-RU" sz="2800" b="1" i="1" dirty="0"/>
          </a:p>
        </p:txBody>
      </p:sp>
      <p:pic>
        <p:nvPicPr>
          <p:cNvPr id="9" name="Picture 1" descr="A picture containing text&#10;&#10;Description automatically generate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0"/>
            <a:ext cx="2330450" cy="493395"/>
          </a:xfrm>
          <a:prstGeom prst="rect">
            <a:avLst/>
          </a:prstGeom>
        </p:spPr>
      </p:pic>
      <p:sp>
        <p:nvSpPr>
          <p:cNvPr id="10" name="CustomShape 3"/>
          <p:cNvSpPr/>
          <p:nvPr/>
        </p:nvSpPr>
        <p:spPr>
          <a:xfrm>
            <a:off x="0" y="0"/>
            <a:ext cx="7740352" cy="47667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spcAft>
                <a:spcPts val="283"/>
              </a:spcAft>
            </a:pPr>
            <a:r>
              <a:rPr lang="ru-RU" sz="1000" i="1" strike="noStrike" spc="-1" dirty="0" smtClean="0">
                <a:latin typeface="Arial"/>
                <a:ea typeface="DejaVu Sans"/>
              </a:rPr>
              <a:t>APPLICATIONS </a:t>
            </a:r>
            <a:r>
              <a:rPr lang="ru-RU" sz="1000" i="1" strike="noStrike" spc="-1" dirty="0">
                <a:latin typeface="Arial"/>
                <a:ea typeface="DejaVu Sans"/>
              </a:rPr>
              <a:t>OF </a:t>
            </a:r>
            <a:r>
              <a:rPr lang="ru-RU" sz="1000" i="1" strike="noStrike" spc="-1" dirty="0" smtClean="0">
                <a:latin typeface="Arial"/>
                <a:ea typeface="DejaVu Sans"/>
              </a:rPr>
              <a:t>CHEMISTRY</a:t>
            </a:r>
            <a:r>
              <a:rPr lang="en-US" sz="1000" i="1" strike="noStrike" spc="-1" dirty="0" smtClean="0">
                <a:latin typeface="Arial"/>
                <a:ea typeface="DejaVu Sans"/>
              </a:rPr>
              <a:t> </a:t>
            </a:r>
            <a:r>
              <a:rPr lang="ru-RU" sz="1000" i="1" strike="noStrike" spc="-1" dirty="0" smtClean="0">
                <a:latin typeface="Arial"/>
                <a:ea typeface="DejaVu Sans"/>
              </a:rPr>
              <a:t>IN NANOSCIENCES</a:t>
            </a:r>
            <a:r>
              <a:rPr lang="en-US" sz="1000" spc="-1" dirty="0">
                <a:latin typeface="Arial"/>
              </a:rPr>
              <a:t> </a:t>
            </a:r>
            <a:r>
              <a:rPr lang="ru-RU" sz="1000" i="1" strike="noStrike" spc="-1" dirty="0" smtClean="0">
                <a:latin typeface="Arial"/>
                <a:ea typeface="DejaVu Sans"/>
              </a:rPr>
              <a:t>AND </a:t>
            </a:r>
            <a:r>
              <a:rPr lang="ru-RU" sz="1000" i="1" strike="noStrike" spc="-1" dirty="0">
                <a:latin typeface="Arial"/>
                <a:ea typeface="DejaVu Sans"/>
              </a:rPr>
              <a:t>BIOMATERIALS </a:t>
            </a:r>
            <a:r>
              <a:rPr lang="ru-RU" sz="1000" i="1" strike="noStrike" spc="-1" dirty="0" smtClean="0">
                <a:latin typeface="Arial"/>
                <a:ea typeface="DejaVu Sans"/>
              </a:rPr>
              <a:t>ENGINEERING</a:t>
            </a:r>
            <a:r>
              <a:rPr lang="en-US" sz="1000" i="1" spc="-1" dirty="0" smtClean="0">
                <a:latin typeface="Arial"/>
                <a:ea typeface="DejaVu Sans"/>
              </a:rPr>
              <a:t> </a:t>
            </a:r>
          </a:p>
          <a:p>
            <a:pPr>
              <a:lnSpc>
                <a:spcPct val="100000"/>
              </a:lnSpc>
              <a:spcAft>
                <a:spcPts val="283"/>
              </a:spcAft>
            </a:pPr>
            <a:r>
              <a:rPr lang="en-US" sz="1000" i="1" spc="-1" dirty="0" err="1" smtClean="0">
                <a:latin typeface="Arial"/>
                <a:ea typeface="DejaVu Sans"/>
              </a:rPr>
              <a:t>NanoBioMat</a:t>
            </a:r>
            <a:r>
              <a:rPr lang="en-US" sz="1000" i="1" spc="-1" dirty="0" smtClean="0">
                <a:latin typeface="Arial"/>
                <a:ea typeface="DejaVu Sans"/>
              </a:rPr>
              <a:t> 2022 – Summer Edition</a:t>
            </a:r>
            <a:r>
              <a:rPr lang="en-US" sz="1000" spc="-1" dirty="0">
                <a:latin typeface="Arial"/>
              </a:rPr>
              <a:t> </a:t>
            </a:r>
            <a:r>
              <a:rPr lang="ru-RU" sz="1000" b="0" i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r>
              <a:rPr lang="en-US" sz="1000" b="0" i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2-24</a:t>
            </a:r>
            <a:r>
              <a:rPr lang="ru-RU" sz="1000" b="0" i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0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June</a:t>
            </a:r>
            <a:r>
              <a:rPr lang="ru-RU" sz="10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000" b="0" i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202</a:t>
            </a:r>
            <a:r>
              <a:rPr lang="en-US" sz="1000" b="0" i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5373216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Acknowledges</a:t>
            </a:r>
            <a:r>
              <a:rPr lang="en-US" dirty="0" smtClean="0"/>
              <a:t>: </a:t>
            </a:r>
            <a:r>
              <a:rPr lang="en-US" dirty="0" err="1" smtClean="0"/>
              <a:t>Korobeinikov</a:t>
            </a:r>
            <a:r>
              <a:rPr lang="en-US" dirty="0" smtClean="0"/>
              <a:t> </a:t>
            </a:r>
            <a:r>
              <a:rPr lang="en-US" dirty="0" err="1" smtClean="0"/>
              <a:t>Evgeniy</a:t>
            </a:r>
            <a:r>
              <a:rPr lang="en-US" dirty="0" smtClean="0"/>
              <a:t>, </a:t>
            </a:r>
            <a:r>
              <a:rPr lang="en-US" dirty="0" err="1"/>
              <a:t>Chekmaryov</a:t>
            </a:r>
            <a:r>
              <a:rPr lang="en-US" dirty="0"/>
              <a:t> </a:t>
            </a:r>
            <a:r>
              <a:rPr lang="en-US" dirty="0" err="1" smtClean="0"/>
              <a:t>Dmitriy</a:t>
            </a:r>
            <a:r>
              <a:rPr lang="en-US" dirty="0" smtClean="0"/>
              <a:t>, Oksana </a:t>
            </a:r>
            <a:r>
              <a:rPr lang="en-US" dirty="0" err="1" smtClean="0"/>
              <a:t>Isaikina</a:t>
            </a:r>
            <a:r>
              <a:rPr lang="en-US" dirty="0" smtClean="0"/>
              <a:t>, </a:t>
            </a:r>
            <a:r>
              <a:rPr lang="en-US" dirty="0" err="1" smtClean="0"/>
              <a:t>Maslakov</a:t>
            </a:r>
            <a:r>
              <a:rPr lang="en-US" dirty="0" smtClean="0"/>
              <a:t> Konstantin, </a:t>
            </a:r>
            <a:r>
              <a:rPr lang="en-US" dirty="0" err="1" smtClean="0"/>
              <a:t>Kupreenko</a:t>
            </a:r>
            <a:r>
              <a:rPr lang="en-US" dirty="0" smtClean="0"/>
              <a:t> </a:t>
            </a:r>
            <a:r>
              <a:rPr lang="en-US" dirty="0" err="1" smtClean="0"/>
              <a:t>Stepan</a:t>
            </a:r>
            <a:r>
              <a:rPr lang="en-US" dirty="0" smtClean="0"/>
              <a:t>, </a:t>
            </a:r>
            <a:r>
              <a:rPr lang="en-US" dirty="0" err="1" smtClean="0"/>
              <a:t>Suslova</a:t>
            </a:r>
            <a:r>
              <a:rPr lang="en-US" dirty="0" smtClean="0"/>
              <a:t> </a:t>
            </a:r>
            <a:r>
              <a:rPr lang="en-US" dirty="0" err="1" smtClean="0"/>
              <a:t>Evgeniya</a:t>
            </a:r>
            <a:r>
              <a:rPr lang="en-US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104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8283577" y="328"/>
            <a:ext cx="860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2800" b="1" i="1" dirty="0"/>
              <a:t>2</a:t>
            </a:r>
          </a:p>
        </p:txBody>
      </p:sp>
      <p:pic>
        <p:nvPicPr>
          <p:cNvPr id="11" name="Picture 1" descr="A picture containing text&#10;&#10;Description automatically generate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0"/>
            <a:ext cx="2330450" cy="493395"/>
          </a:xfrm>
          <a:prstGeom prst="rect">
            <a:avLst/>
          </a:prstGeom>
        </p:spPr>
      </p:pic>
      <p:sp>
        <p:nvSpPr>
          <p:cNvPr id="12" name="CustomShape 3"/>
          <p:cNvSpPr/>
          <p:nvPr/>
        </p:nvSpPr>
        <p:spPr>
          <a:xfrm>
            <a:off x="0" y="0"/>
            <a:ext cx="7740352" cy="47667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spcAft>
                <a:spcPts val="283"/>
              </a:spcAft>
            </a:pPr>
            <a:r>
              <a:rPr lang="ru-RU" sz="1000" i="1" strike="noStrike" spc="-1" dirty="0" smtClean="0">
                <a:latin typeface="Arial"/>
                <a:ea typeface="DejaVu Sans"/>
              </a:rPr>
              <a:t>APPLICATIONS </a:t>
            </a:r>
            <a:r>
              <a:rPr lang="ru-RU" sz="1000" i="1" strike="noStrike" spc="-1" dirty="0">
                <a:latin typeface="Arial"/>
                <a:ea typeface="DejaVu Sans"/>
              </a:rPr>
              <a:t>OF </a:t>
            </a:r>
            <a:r>
              <a:rPr lang="ru-RU" sz="1000" i="1" strike="noStrike" spc="-1" dirty="0" smtClean="0">
                <a:latin typeface="Arial"/>
                <a:ea typeface="DejaVu Sans"/>
              </a:rPr>
              <a:t>CHEMISTRY</a:t>
            </a:r>
            <a:r>
              <a:rPr lang="en-US" sz="1000" i="1" strike="noStrike" spc="-1" dirty="0" smtClean="0">
                <a:latin typeface="Arial"/>
                <a:ea typeface="DejaVu Sans"/>
              </a:rPr>
              <a:t> </a:t>
            </a:r>
            <a:r>
              <a:rPr lang="ru-RU" sz="1000" i="1" strike="noStrike" spc="-1" dirty="0" smtClean="0">
                <a:latin typeface="Arial"/>
                <a:ea typeface="DejaVu Sans"/>
              </a:rPr>
              <a:t>IN NANOSCIENCES</a:t>
            </a:r>
            <a:r>
              <a:rPr lang="en-US" sz="1000" spc="-1" dirty="0">
                <a:latin typeface="Arial"/>
              </a:rPr>
              <a:t> </a:t>
            </a:r>
            <a:r>
              <a:rPr lang="ru-RU" sz="1000" i="1" strike="noStrike" spc="-1" dirty="0" smtClean="0">
                <a:latin typeface="Arial"/>
                <a:ea typeface="DejaVu Sans"/>
              </a:rPr>
              <a:t>AND </a:t>
            </a:r>
            <a:r>
              <a:rPr lang="ru-RU" sz="1000" i="1" strike="noStrike" spc="-1" dirty="0">
                <a:latin typeface="Arial"/>
                <a:ea typeface="DejaVu Sans"/>
              </a:rPr>
              <a:t>BIOMATERIALS </a:t>
            </a:r>
            <a:r>
              <a:rPr lang="ru-RU" sz="1000" i="1" strike="noStrike" spc="-1" dirty="0" smtClean="0">
                <a:latin typeface="Arial"/>
                <a:ea typeface="DejaVu Sans"/>
              </a:rPr>
              <a:t>ENGINEERING</a:t>
            </a:r>
            <a:r>
              <a:rPr lang="en-US" sz="1000" i="1" spc="-1" dirty="0" smtClean="0">
                <a:latin typeface="Arial"/>
                <a:ea typeface="DejaVu Sans"/>
              </a:rPr>
              <a:t> </a:t>
            </a:r>
          </a:p>
          <a:p>
            <a:pPr>
              <a:lnSpc>
                <a:spcPct val="100000"/>
              </a:lnSpc>
              <a:spcAft>
                <a:spcPts val="283"/>
              </a:spcAft>
            </a:pPr>
            <a:r>
              <a:rPr lang="en-US" sz="1000" i="1" spc="-1" dirty="0" err="1" smtClean="0">
                <a:latin typeface="Arial"/>
                <a:ea typeface="DejaVu Sans"/>
              </a:rPr>
              <a:t>NanoBioMat</a:t>
            </a:r>
            <a:r>
              <a:rPr lang="en-US" sz="1000" i="1" spc="-1" dirty="0" smtClean="0">
                <a:latin typeface="Arial"/>
                <a:ea typeface="DejaVu Sans"/>
              </a:rPr>
              <a:t> 2022 – Summer Edition</a:t>
            </a:r>
            <a:r>
              <a:rPr lang="en-US" sz="1000" spc="-1" dirty="0">
                <a:latin typeface="Arial"/>
              </a:rPr>
              <a:t> </a:t>
            </a:r>
            <a:r>
              <a:rPr lang="ru-RU" sz="1000" b="0" i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r>
              <a:rPr lang="en-US" sz="1000" b="0" i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2-24</a:t>
            </a:r>
            <a:r>
              <a:rPr lang="ru-RU" sz="1000" b="0" i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0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June</a:t>
            </a:r>
            <a:r>
              <a:rPr lang="ru-RU" sz="10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000" b="0" i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202</a:t>
            </a:r>
            <a:r>
              <a:rPr lang="en-US" sz="1000" b="0" i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endParaRPr lang="ru-RU" sz="1000" b="0" strike="noStrike" spc="-1" dirty="0">
              <a:latin typeface="Arial"/>
            </a:endParaRPr>
          </a:p>
        </p:txBody>
      </p:sp>
      <p:pic>
        <p:nvPicPr>
          <p:cNvPr id="1028" name="Picture 4" descr="Climate change impacts | National Oceanic and Atmospheric Administr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5"/>
            <a:ext cx="3384376" cy="1903214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hy battery energy storage is key to renewables' growth | TERI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6" t="12478" r="8860" b="13549"/>
          <a:stretch/>
        </p:blipFill>
        <p:spPr bwMode="auto">
          <a:xfrm>
            <a:off x="3851920" y="1484784"/>
            <a:ext cx="4979580" cy="1905977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upercapacitors – A Viable Alternative to Lithium-Ion Battery Technology? -  FutureBrid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5024"/>
            <a:ext cx="2808000" cy="1668251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nergies | Free Full-Text | Recent Advances in Layer-by-Layer Assembled  Conducting Polymer Based Composites for Supercapacitors | HTM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160" y="3645024"/>
            <a:ext cx="2808000" cy="199437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6021288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noaa.gov; teriin.org</a:t>
            </a:r>
            <a:endParaRPr lang="en-US" dirty="0"/>
          </a:p>
          <a:p>
            <a:r>
              <a:rPr lang="en-US" dirty="0" smtClean="0"/>
              <a:t>futurebridge.com</a:t>
            </a:r>
            <a:r>
              <a:rPr lang="en-US" dirty="0"/>
              <a:t>; </a:t>
            </a:r>
            <a:r>
              <a:rPr lang="en-US" dirty="0" smtClean="0"/>
              <a:t>mdpi.com; 10.1002/advs.201500319</a:t>
            </a:r>
            <a:endParaRPr lang="ru-RU" dirty="0"/>
          </a:p>
        </p:txBody>
      </p:sp>
      <p:pic>
        <p:nvPicPr>
          <p:cNvPr id="1036" name="Picture 12" descr="Ragone plot of energy storage devices. The comparison of energy and power densities of NP V2O3/MnO2-based pseudocapacitors with EDLCs based on carbon onions,[8] SWNT/rGO fibers,[11] liquid-mediated dense graphene,[13] and pseudocapacitors assembled with H-TiO2/MnO2,[6] H-ZnO/MnO2,[20] MnO2/Au multilayers,[25] as well as commercial devices such as lithium thin-film batteries,[8, 11] 2.75/44 mF AC supercapacitor (AC-SC),[9] and conventional 3 V/300 μF Al electrolytic capacitor.[1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645024"/>
            <a:ext cx="2808000" cy="2031671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19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Creating composite material for </a:t>
            </a:r>
            <a:r>
              <a:rPr lang="en-US" sz="3600" dirty="0" err="1" smtClean="0"/>
              <a:t>supercapacitor</a:t>
            </a:r>
            <a:r>
              <a:rPr lang="en-US" sz="3600" dirty="0" smtClean="0"/>
              <a:t> application</a:t>
            </a:r>
            <a:endParaRPr lang="ru-RU" sz="3600" dirty="0"/>
          </a:p>
        </p:txBody>
      </p:sp>
      <p:pic>
        <p:nvPicPr>
          <p:cNvPr id="5" name="Picture 4" descr="https://sun9-72.userapi.com/impg/11Eoeq7iQP5-dnoitQrKMXLKYnwP82EiTiFmHw/IWgA7fhQY_4.jpg?size=1280x960&amp;quality=96&amp;sign=410066c32ab2b464bd0f8617784155f0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08920"/>
            <a:ext cx="3840000" cy="288000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8283577" y="328"/>
            <a:ext cx="860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ru-RU" sz="2800" b="1" i="1" dirty="0" smtClean="0"/>
              <a:t>3</a:t>
            </a:r>
            <a:endParaRPr lang="ru-RU" altLang="ru-RU" sz="2800" b="1" i="1" dirty="0"/>
          </a:p>
        </p:txBody>
      </p:sp>
      <p:pic>
        <p:nvPicPr>
          <p:cNvPr id="11" name="Picture 1" descr="A picture containing text&#10;&#10;Description automatically generate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0"/>
            <a:ext cx="2330450" cy="493395"/>
          </a:xfrm>
          <a:prstGeom prst="rect">
            <a:avLst/>
          </a:prstGeom>
        </p:spPr>
      </p:pic>
      <p:sp>
        <p:nvSpPr>
          <p:cNvPr id="12" name="CustomShape 3"/>
          <p:cNvSpPr/>
          <p:nvPr/>
        </p:nvSpPr>
        <p:spPr>
          <a:xfrm>
            <a:off x="0" y="0"/>
            <a:ext cx="7740352" cy="47667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spcAft>
                <a:spcPts val="283"/>
              </a:spcAft>
            </a:pPr>
            <a:r>
              <a:rPr lang="ru-RU" sz="1000" i="1" strike="noStrike" spc="-1" dirty="0" smtClean="0">
                <a:latin typeface="Arial"/>
                <a:ea typeface="DejaVu Sans"/>
              </a:rPr>
              <a:t>APPLICATIONS </a:t>
            </a:r>
            <a:r>
              <a:rPr lang="ru-RU" sz="1000" i="1" strike="noStrike" spc="-1" dirty="0">
                <a:latin typeface="Arial"/>
                <a:ea typeface="DejaVu Sans"/>
              </a:rPr>
              <a:t>OF </a:t>
            </a:r>
            <a:r>
              <a:rPr lang="ru-RU" sz="1000" i="1" strike="noStrike" spc="-1" dirty="0" smtClean="0">
                <a:latin typeface="Arial"/>
                <a:ea typeface="DejaVu Sans"/>
              </a:rPr>
              <a:t>CHEMISTRY</a:t>
            </a:r>
            <a:r>
              <a:rPr lang="en-US" sz="1000" i="1" strike="noStrike" spc="-1" dirty="0" smtClean="0">
                <a:latin typeface="Arial"/>
                <a:ea typeface="DejaVu Sans"/>
              </a:rPr>
              <a:t> </a:t>
            </a:r>
            <a:r>
              <a:rPr lang="ru-RU" sz="1000" i="1" strike="noStrike" spc="-1" dirty="0" smtClean="0">
                <a:latin typeface="Arial"/>
                <a:ea typeface="DejaVu Sans"/>
              </a:rPr>
              <a:t>IN NANOSCIENCES</a:t>
            </a:r>
            <a:r>
              <a:rPr lang="en-US" sz="1000" spc="-1" dirty="0">
                <a:latin typeface="Arial"/>
              </a:rPr>
              <a:t> </a:t>
            </a:r>
            <a:r>
              <a:rPr lang="ru-RU" sz="1000" i="1" strike="noStrike" spc="-1" dirty="0" smtClean="0">
                <a:latin typeface="Arial"/>
                <a:ea typeface="DejaVu Sans"/>
              </a:rPr>
              <a:t>AND </a:t>
            </a:r>
            <a:r>
              <a:rPr lang="ru-RU" sz="1000" i="1" strike="noStrike" spc="-1" dirty="0">
                <a:latin typeface="Arial"/>
                <a:ea typeface="DejaVu Sans"/>
              </a:rPr>
              <a:t>BIOMATERIALS </a:t>
            </a:r>
            <a:r>
              <a:rPr lang="ru-RU" sz="1000" i="1" strike="noStrike" spc="-1" dirty="0" smtClean="0">
                <a:latin typeface="Arial"/>
                <a:ea typeface="DejaVu Sans"/>
              </a:rPr>
              <a:t>ENGINEERING</a:t>
            </a:r>
            <a:r>
              <a:rPr lang="en-US" sz="1000" i="1" spc="-1" dirty="0" smtClean="0">
                <a:latin typeface="Arial"/>
                <a:ea typeface="DejaVu Sans"/>
              </a:rPr>
              <a:t> </a:t>
            </a:r>
          </a:p>
          <a:p>
            <a:pPr>
              <a:lnSpc>
                <a:spcPct val="100000"/>
              </a:lnSpc>
              <a:spcAft>
                <a:spcPts val="283"/>
              </a:spcAft>
            </a:pPr>
            <a:r>
              <a:rPr lang="en-US" sz="1000" i="1" spc="-1" dirty="0" err="1" smtClean="0">
                <a:latin typeface="Arial"/>
                <a:ea typeface="DejaVu Sans"/>
              </a:rPr>
              <a:t>NanoBioMat</a:t>
            </a:r>
            <a:r>
              <a:rPr lang="en-US" sz="1000" i="1" spc="-1" dirty="0" smtClean="0">
                <a:latin typeface="Arial"/>
                <a:ea typeface="DejaVu Sans"/>
              </a:rPr>
              <a:t> 2022 – Summer Edition</a:t>
            </a:r>
            <a:r>
              <a:rPr lang="en-US" sz="1000" spc="-1" dirty="0">
                <a:latin typeface="Arial"/>
              </a:rPr>
              <a:t> </a:t>
            </a:r>
            <a:r>
              <a:rPr lang="ru-RU" sz="1000" b="0" i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r>
              <a:rPr lang="en-US" sz="1000" b="0" i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2-24</a:t>
            </a:r>
            <a:r>
              <a:rPr lang="ru-RU" sz="1000" b="0" i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0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June</a:t>
            </a:r>
            <a:r>
              <a:rPr lang="ru-RU" sz="10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000" b="0" i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202</a:t>
            </a:r>
            <a:r>
              <a:rPr lang="en-US" sz="1000" b="0" i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endParaRPr lang="ru-RU" sz="1000" b="0" strike="noStrike" spc="-1" dirty="0">
              <a:latin typeface="Arial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06" y="2708920"/>
            <a:ext cx="3841578" cy="288000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251520" y="1844824"/>
            <a:ext cx="8640960" cy="7200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Commercial Carbon Fiber cloth</a:t>
            </a:r>
          </a:p>
          <a:p>
            <a:pPr algn="ctr"/>
            <a:r>
              <a:rPr lang="en-US" sz="1600" dirty="0" err="1" smtClean="0"/>
              <a:t>Titania</a:t>
            </a:r>
            <a:r>
              <a:rPr lang="en-US" sz="1600" dirty="0" smtClean="0"/>
              <a:t> was coated on Carbon Fiber using </a:t>
            </a:r>
            <a:r>
              <a:rPr lang="en-US" sz="1600" dirty="0"/>
              <a:t>RF magnetron sputtering</a:t>
            </a:r>
            <a:r>
              <a:rPr lang="ru-RU" sz="1600" dirty="0"/>
              <a:t> 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5733256"/>
            <a:ext cx="8640960" cy="7200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Characterization:</a:t>
            </a:r>
          </a:p>
          <a:p>
            <a:pPr algn="ctr"/>
            <a:r>
              <a:rPr lang="en-US" sz="1400" dirty="0" smtClean="0"/>
              <a:t>Scanning Electron Microscopy, Raman Spectroscopy, X-Ray Diffraction, X-Ray Photoelectron Spectroscopy,  Electron Paramagnetic Resonance, Thermal analysis, Pore Analysis, Electrochemical analyses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7499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/>
          <a:lstStyle/>
          <a:p>
            <a:r>
              <a:rPr lang="en-US" dirty="0" smtClean="0"/>
              <a:t>Scanning Electron Microscopy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204864"/>
            <a:ext cx="2160001" cy="162000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204864"/>
            <a:ext cx="2160001" cy="162000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</p:pic>
      <p:pic>
        <p:nvPicPr>
          <p:cNvPr id="7" name="Рисунок 6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07" y="4005064"/>
            <a:ext cx="2160000" cy="162000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05064"/>
            <a:ext cx="2160000" cy="162000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04864"/>
            <a:ext cx="2160001" cy="162000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5" y="2204864"/>
            <a:ext cx="2066459" cy="162000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4719143" y="4005064"/>
            <a:ext cx="4245345" cy="2547207"/>
            <a:chOff x="2483768" y="3068960"/>
            <a:chExt cx="5359641" cy="32400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768" y="3068960"/>
              <a:ext cx="5359641" cy="32400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3281404"/>
              <a:ext cx="3816424" cy="107460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Прямоугольник 1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483768" y="1844824"/>
            <a:ext cx="6552728" cy="2880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Ti coated Carbon Fiber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07504" y="1844824"/>
            <a:ext cx="2160240" cy="2880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Carbon Fiber</a:t>
            </a:r>
          </a:p>
        </p:txBody>
      </p:sp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8283577" y="328"/>
            <a:ext cx="860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ru-RU" sz="2800" b="1" i="1" dirty="0" smtClean="0"/>
              <a:t>4</a:t>
            </a:r>
            <a:endParaRPr lang="ru-RU" altLang="ru-RU" sz="2800" b="1" i="1" dirty="0"/>
          </a:p>
        </p:txBody>
      </p:sp>
      <p:pic>
        <p:nvPicPr>
          <p:cNvPr id="22" name="Picture 1" descr="A picture containing text&#10;&#10;Description automatically generated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0"/>
            <a:ext cx="2330450" cy="493395"/>
          </a:xfrm>
          <a:prstGeom prst="rect">
            <a:avLst/>
          </a:prstGeom>
        </p:spPr>
      </p:pic>
      <p:sp>
        <p:nvSpPr>
          <p:cNvPr id="23" name="CustomShape 3"/>
          <p:cNvSpPr/>
          <p:nvPr/>
        </p:nvSpPr>
        <p:spPr>
          <a:xfrm>
            <a:off x="0" y="0"/>
            <a:ext cx="7740352" cy="47667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spcAft>
                <a:spcPts val="283"/>
              </a:spcAft>
            </a:pPr>
            <a:r>
              <a:rPr lang="ru-RU" sz="1000" i="1" strike="noStrike" spc="-1" dirty="0" smtClean="0">
                <a:latin typeface="Arial"/>
                <a:ea typeface="DejaVu Sans"/>
              </a:rPr>
              <a:t>APPLICATIONS </a:t>
            </a:r>
            <a:r>
              <a:rPr lang="ru-RU" sz="1000" i="1" strike="noStrike" spc="-1" dirty="0">
                <a:latin typeface="Arial"/>
                <a:ea typeface="DejaVu Sans"/>
              </a:rPr>
              <a:t>OF </a:t>
            </a:r>
            <a:r>
              <a:rPr lang="ru-RU" sz="1000" i="1" strike="noStrike" spc="-1" dirty="0" smtClean="0">
                <a:latin typeface="Arial"/>
                <a:ea typeface="DejaVu Sans"/>
              </a:rPr>
              <a:t>CHEMISTRY</a:t>
            </a:r>
            <a:r>
              <a:rPr lang="en-US" sz="1000" i="1" strike="noStrike" spc="-1" dirty="0" smtClean="0">
                <a:latin typeface="Arial"/>
                <a:ea typeface="DejaVu Sans"/>
              </a:rPr>
              <a:t> </a:t>
            </a:r>
            <a:r>
              <a:rPr lang="ru-RU" sz="1000" i="1" strike="noStrike" spc="-1" dirty="0" smtClean="0">
                <a:latin typeface="Arial"/>
                <a:ea typeface="DejaVu Sans"/>
              </a:rPr>
              <a:t>IN NANOSCIENCES</a:t>
            </a:r>
            <a:r>
              <a:rPr lang="en-US" sz="1000" spc="-1" dirty="0">
                <a:latin typeface="Arial"/>
              </a:rPr>
              <a:t> </a:t>
            </a:r>
            <a:r>
              <a:rPr lang="ru-RU" sz="1000" i="1" strike="noStrike" spc="-1" dirty="0" smtClean="0">
                <a:latin typeface="Arial"/>
                <a:ea typeface="DejaVu Sans"/>
              </a:rPr>
              <a:t>AND </a:t>
            </a:r>
            <a:r>
              <a:rPr lang="ru-RU" sz="1000" i="1" strike="noStrike" spc="-1" dirty="0">
                <a:latin typeface="Arial"/>
                <a:ea typeface="DejaVu Sans"/>
              </a:rPr>
              <a:t>BIOMATERIALS </a:t>
            </a:r>
            <a:r>
              <a:rPr lang="ru-RU" sz="1000" i="1" strike="noStrike" spc="-1" dirty="0" smtClean="0">
                <a:latin typeface="Arial"/>
                <a:ea typeface="DejaVu Sans"/>
              </a:rPr>
              <a:t>ENGINEERING</a:t>
            </a:r>
            <a:r>
              <a:rPr lang="en-US" sz="1000" i="1" spc="-1" dirty="0" smtClean="0">
                <a:latin typeface="Arial"/>
                <a:ea typeface="DejaVu Sans"/>
              </a:rPr>
              <a:t> </a:t>
            </a:r>
          </a:p>
          <a:p>
            <a:pPr>
              <a:lnSpc>
                <a:spcPct val="100000"/>
              </a:lnSpc>
              <a:spcAft>
                <a:spcPts val="283"/>
              </a:spcAft>
            </a:pPr>
            <a:r>
              <a:rPr lang="en-US" sz="1000" i="1" spc="-1" dirty="0" err="1" smtClean="0">
                <a:latin typeface="Arial"/>
                <a:ea typeface="DejaVu Sans"/>
              </a:rPr>
              <a:t>NanoBioMat</a:t>
            </a:r>
            <a:r>
              <a:rPr lang="en-US" sz="1000" i="1" spc="-1" dirty="0" smtClean="0">
                <a:latin typeface="Arial"/>
                <a:ea typeface="DejaVu Sans"/>
              </a:rPr>
              <a:t> 2022 – Summer Edition</a:t>
            </a:r>
            <a:r>
              <a:rPr lang="en-US" sz="1000" spc="-1" dirty="0">
                <a:latin typeface="Arial"/>
              </a:rPr>
              <a:t> </a:t>
            </a:r>
            <a:r>
              <a:rPr lang="ru-RU" sz="1000" b="0" i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r>
              <a:rPr lang="en-US" sz="1000" b="0" i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2-24</a:t>
            </a:r>
            <a:r>
              <a:rPr lang="ru-RU" sz="1000" b="0" i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0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June</a:t>
            </a:r>
            <a:r>
              <a:rPr lang="ru-RU" sz="10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000" b="0" i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202</a:t>
            </a:r>
            <a:r>
              <a:rPr lang="en-US" sz="1000" b="0" i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endParaRPr lang="ru-RU" sz="1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027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Raman</a:t>
            </a:r>
            <a:r>
              <a:rPr lang="ru-RU" dirty="0" smtClean="0"/>
              <a:t> </a:t>
            </a:r>
            <a:r>
              <a:rPr lang="en-US" dirty="0"/>
              <a:t>S</a:t>
            </a:r>
            <a:r>
              <a:rPr lang="en-US" dirty="0" smtClean="0"/>
              <a:t>pectroscopy</a:t>
            </a:r>
            <a:r>
              <a:rPr lang="en-US" dirty="0" smtClean="0"/>
              <a:t>, X-Ray Diffraction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0" t="10691" r="11206" b="4842"/>
          <a:stretch/>
        </p:blipFill>
        <p:spPr>
          <a:xfrm>
            <a:off x="1115616" y="4005064"/>
            <a:ext cx="3281126" cy="270000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9" t="10691" r="11382" b="4842"/>
          <a:stretch/>
        </p:blipFill>
        <p:spPr>
          <a:xfrm>
            <a:off x="4756198" y="1196752"/>
            <a:ext cx="3272186" cy="270000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4" t="8680" r="8564"/>
          <a:stretch/>
        </p:blipFill>
        <p:spPr>
          <a:xfrm>
            <a:off x="1115616" y="1196752"/>
            <a:ext cx="3272400" cy="2698109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751512" y="4005064"/>
            <a:ext cx="3276872" cy="26642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X-ray diffraction demonstrates broad peak at 2</a:t>
            </a:r>
            <a:r>
              <a:rPr lang="el-GR" sz="1600" dirty="0" smtClean="0"/>
              <a:t>θ</a:t>
            </a:r>
            <a:r>
              <a:rPr lang="en-US" sz="1600" dirty="0"/>
              <a:t>≈</a:t>
            </a:r>
            <a:r>
              <a:rPr lang="en-US" sz="1600" dirty="0" smtClean="0"/>
              <a:t>36°, suggesting a (101) plane of Rutile, polymorph of TiO2;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Raman spectrum of carbon region shows distinct D and G bands, typically </a:t>
            </a:r>
            <a:r>
              <a:rPr lang="en-US" sz="1600" dirty="0" err="1" smtClean="0"/>
              <a:t>accociated</a:t>
            </a:r>
            <a:r>
              <a:rPr lang="en-US" sz="1600" dirty="0" smtClean="0"/>
              <a:t> with defects and in-plane vibrations of sp2-carbon, respectively.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8283577" y="328"/>
            <a:ext cx="860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ru-RU" sz="2800" b="1" i="1" dirty="0" smtClean="0"/>
              <a:t>5</a:t>
            </a:r>
            <a:endParaRPr lang="ru-RU" altLang="ru-RU" sz="2800" b="1" i="1" dirty="0"/>
          </a:p>
        </p:txBody>
      </p:sp>
      <p:pic>
        <p:nvPicPr>
          <p:cNvPr id="12" name="Picture 1" descr="A picture containing text&#10;&#10;Description automatically generated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0"/>
            <a:ext cx="2330450" cy="493395"/>
          </a:xfrm>
          <a:prstGeom prst="rect">
            <a:avLst/>
          </a:prstGeom>
        </p:spPr>
      </p:pic>
      <p:sp>
        <p:nvSpPr>
          <p:cNvPr id="13" name="CustomShape 3"/>
          <p:cNvSpPr/>
          <p:nvPr/>
        </p:nvSpPr>
        <p:spPr>
          <a:xfrm>
            <a:off x="0" y="0"/>
            <a:ext cx="7740352" cy="47667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spcAft>
                <a:spcPts val="283"/>
              </a:spcAft>
            </a:pPr>
            <a:r>
              <a:rPr lang="ru-RU" sz="1000" i="1" strike="noStrike" spc="-1" dirty="0" smtClean="0">
                <a:latin typeface="Arial"/>
                <a:ea typeface="DejaVu Sans"/>
              </a:rPr>
              <a:t>APPLICATIONS </a:t>
            </a:r>
            <a:r>
              <a:rPr lang="ru-RU" sz="1000" i="1" strike="noStrike" spc="-1" dirty="0">
                <a:latin typeface="Arial"/>
                <a:ea typeface="DejaVu Sans"/>
              </a:rPr>
              <a:t>OF </a:t>
            </a:r>
            <a:r>
              <a:rPr lang="ru-RU" sz="1000" i="1" strike="noStrike" spc="-1" dirty="0" smtClean="0">
                <a:latin typeface="Arial"/>
                <a:ea typeface="DejaVu Sans"/>
              </a:rPr>
              <a:t>CHEMISTRY</a:t>
            </a:r>
            <a:r>
              <a:rPr lang="en-US" sz="1000" i="1" strike="noStrike" spc="-1" dirty="0" smtClean="0">
                <a:latin typeface="Arial"/>
                <a:ea typeface="DejaVu Sans"/>
              </a:rPr>
              <a:t> </a:t>
            </a:r>
            <a:r>
              <a:rPr lang="ru-RU" sz="1000" i="1" strike="noStrike" spc="-1" dirty="0" smtClean="0">
                <a:latin typeface="Arial"/>
                <a:ea typeface="DejaVu Sans"/>
              </a:rPr>
              <a:t>IN NANOSCIENCES</a:t>
            </a:r>
            <a:r>
              <a:rPr lang="en-US" sz="1000" spc="-1" dirty="0">
                <a:latin typeface="Arial"/>
              </a:rPr>
              <a:t> </a:t>
            </a:r>
            <a:r>
              <a:rPr lang="ru-RU" sz="1000" i="1" strike="noStrike" spc="-1" dirty="0" smtClean="0">
                <a:latin typeface="Arial"/>
                <a:ea typeface="DejaVu Sans"/>
              </a:rPr>
              <a:t>AND </a:t>
            </a:r>
            <a:r>
              <a:rPr lang="ru-RU" sz="1000" i="1" strike="noStrike" spc="-1" dirty="0">
                <a:latin typeface="Arial"/>
                <a:ea typeface="DejaVu Sans"/>
              </a:rPr>
              <a:t>BIOMATERIALS </a:t>
            </a:r>
            <a:r>
              <a:rPr lang="ru-RU" sz="1000" i="1" strike="noStrike" spc="-1" dirty="0" smtClean="0">
                <a:latin typeface="Arial"/>
                <a:ea typeface="DejaVu Sans"/>
              </a:rPr>
              <a:t>ENGINEERING</a:t>
            </a:r>
            <a:r>
              <a:rPr lang="en-US" sz="1000" i="1" spc="-1" dirty="0" smtClean="0">
                <a:latin typeface="Arial"/>
                <a:ea typeface="DejaVu Sans"/>
              </a:rPr>
              <a:t> </a:t>
            </a:r>
          </a:p>
          <a:p>
            <a:pPr>
              <a:lnSpc>
                <a:spcPct val="100000"/>
              </a:lnSpc>
              <a:spcAft>
                <a:spcPts val="283"/>
              </a:spcAft>
            </a:pPr>
            <a:r>
              <a:rPr lang="en-US" sz="1000" i="1" spc="-1" dirty="0" err="1" smtClean="0">
                <a:latin typeface="Arial"/>
                <a:ea typeface="DejaVu Sans"/>
              </a:rPr>
              <a:t>NanoBioMat</a:t>
            </a:r>
            <a:r>
              <a:rPr lang="en-US" sz="1000" i="1" spc="-1" dirty="0" smtClean="0">
                <a:latin typeface="Arial"/>
                <a:ea typeface="DejaVu Sans"/>
              </a:rPr>
              <a:t> 2022 – Summer Edition</a:t>
            </a:r>
            <a:r>
              <a:rPr lang="en-US" sz="1000" spc="-1" dirty="0">
                <a:latin typeface="Arial"/>
              </a:rPr>
              <a:t> </a:t>
            </a:r>
            <a:r>
              <a:rPr lang="ru-RU" sz="1000" b="0" i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r>
              <a:rPr lang="en-US" sz="1000" b="0" i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2-24</a:t>
            </a:r>
            <a:r>
              <a:rPr lang="ru-RU" sz="1000" b="0" i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0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June</a:t>
            </a:r>
            <a:r>
              <a:rPr lang="ru-RU" sz="10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000" b="0" i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202</a:t>
            </a:r>
            <a:r>
              <a:rPr lang="en-US" sz="1000" b="0" i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endParaRPr lang="ru-RU" sz="1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230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X-Ray </a:t>
            </a:r>
            <a:r>
              <a:rPr lang="en-US" sz="3200" dirty="0"/>
              <a:t>P</a:t>
            </a:r>
            <a:r>
              <a:rPr lang="en-US" sz="3200" dirty="0" smtClean="0"/>
              <a:t>hotoelectron </a:t>
            </a:r>
            <a:r>
              <a:rPr lang="en-US" sz="3200" dirty="0" smtClean="0"/>
              <a:t>S</a:t>
            </a:r>
            <a:r>
              <a:rPr lang="en-US" sz="3200" dirty="0" smtClean="0"/>
              <a:t>pectroscopy, </a:t>
            </a:r>
            <a:br>
              <a:rPr lang="en-US" sz="3200" dirty="0" smtClean="0"/>
            </a:br>
            <a:r>
              <a:rPr lang="en-US" sz="3200" dirty="0" smtClean="0"/>
              <a:t>Electron Paramagnetic Resonance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8" t="5341" r="5538" b="1639"/>
          <a:stretch/>
        </p:blipFill>
        <p:spPr>
          <a:xfrm>
            <a:off x="3620472" y="1556791"/>
            <a:ext cx="3471808" cy="258480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4" t="5371" r="5466" b="1625"/>
          <a:stretch/>
        </p:blipFill>
        <p:spPr>
          <a:xfrm>
            <a:off x="323528" y="4328372"/>
            <a:ext cx="3060000" cy="2268979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3" t="10859" r="13387" b="5274"/>
          <a:stretch/>
        </p:blipFill>
        <p:spPr>
          <a:xfrm>
            <a:off x="323528" y="1556791"/>
            <a:ext cx="3060000" cy="2585299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5" t="4864" r="3718" b="1424"/>
          <a:stretch/>
        </p:blipFill>
        <p:spPr>
          <a:xfrm>
            <a:off x="3635896" y="4293096"/>
            <a:ext cx="3470400" cy="2304256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308304" y="1556791"/>
            <a:ext cx="1656184" cy="50405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indent="-285750">
              <a:buFont typeface="Arial" panose="020B0604020202020204" pitchFamily="34" charset="0"/>
              <a:buChar char="•"/>
            </a:pPr>
            <a:r>
              <a:rPr lang="en-US" sz="1600" dirty="0"/>
              <a:t>Survey spectrum </a:t>
            </a:r>
            <a:r>
              <a:rPr lang="en-US" sz="1600" dirty="0" smtClean="0"/>
              <a:t>shows 3 </a:t>
            </a:r>
            <a:r>
              <a:rPr lang="en-US" sz="1600" dirty="0"/>
              <a:t>major elements, </a:t>
            </a:r>
            <a:r>
              <a:rPr lang="en-US" sz="1600" dirty="0" smtClean="0"/>
              <a:t>C, O, Ti and negligible amount of N;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C1s region suggests that Carbon Fiber is functionalized by oxygen-containing groups;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Ti2p region demonstrates high amount of Ti</a:t>
            </a:r>
            <a:r>
              <a:rPr lang="en-US" sz="1600" baseline="30000" dirty="0" smtClean="0"/>
              <a:t>4+</a:t>
            </a:r>
            <a:r>
              <a:rPr lang="en-US" sz="1600" dirty="0" smtClean="0"/>
              <a:t> and almost no Ti</a:t>
            </a:r>
            <a:r>
              <a:rPr lang="en-US" sz="1600" baseline="30000" dirty="0" smtClean="0"/>
              <a:t>0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EPR showed no signal of Ti</a:t>
            </a:r>
            <a:r>
              <a:rPr lang="en-US" sz="1600" baseline="30000" dirty="0" smtClean="0"/>
              <a:t>3+</a:t>
            </a:r>
            <a:endParaRPr lang="en-US" sz="1600" dirty="0" smtClean="0"/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8283577" y="328"/>
            <a:ext cx="860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ru-RU" sz="2800" b="1" i="1" dirty="0" smtClean="0"/>
              <a:t>6</a:t>
            </a:r>
            <a:endParaRPr lang="ru-RU" altLang="ru-RU" sz="2800" b="1" i="1" dirty="0"/>
          </a:p>
        </p:txBody>
      </p:sp>
      <p:pic>
        <p:nvPicPr>
          <p:cNvPr id="15" name="Picture 1" descr="A picture containing text&#10;&#10;Description automatically generated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0"/>
            <a:ext cx="2330450" cy="493395"/>
          </a:xfrm>
          <a:prstGeom prst="rect">
            <a:avLst/>
          </a:prstGeom>
        </p:spPr>
      </p:pic>
      <p:sp>
        <p:nvSpPr>
          <p:cNvPr id="16" name="CustomShape 3"/>
          <p:cNvSpPr/>
          <p:nvPr/>
        </p:nvSpPr>
        <p:spPr>
          <a:xfrm>
            <a:off x="0" y="0"/>
            <a:ext cx="7740352" cy="47667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spcAft>
                <a:spcPts val="283"/>
              </a:spcAft>
            </a:pPr>
            <a:r>
              <a:rPr lang="ru-RU" sz="1000" i="1" strike="noStrike" spc="-1" dirty="0" smtClean="0">
                <a:latin typeface="Arial"/>
                <a:ea typeface="DejaVu Sans"/>
              </a:rPr>
              <a:t>APPLICATIONS </a:t>
            </a:r>
            <a:r>
              <a:rPr lang="ru-RU" sz="1000" i="1" strike="noStrike" spc="-1" dirty="0">
                <a:latin typeface="Arial"/>
                <a:ea typeface="DejaVu Sans"/>
              </a:rPr>
              <a:t>OF </a:t>
            </a:r>
            <a:r>
              <a:rPr lang="ru-RU" sz="1000" i="1" strike="noStrike" spc="-1" dirty="0" smtClean="0">
                <a:latin typeface="Arial"/>
                <a:ea typeface="DejaVu Sans"/>
              </a:rPr>
              <a:t>CHEMISTRY</a:t>
            </a:r>
            <a:r>
              <a:rPr lang="en-US" sz="1000" i="1" strike="noStrike" spc="-1" dirty="0" smtClean="0">
                <a:latin typeface="Arial"/>
                <a:ea typeface="DejaVu Sans"/>
              </a:rPr>
              <a:t> </a:t>
            </a:r>
            <a:r>
              <a:rPr lang="ru-RU" sz="1000" i="1" strike="noStrike" spc="-1" dirty="0" smtClean="0">
                <a:latin typeface="Arial"/>
                <a:ea typeface="DejaVu Sans"/>
              </a:rPr>
              <a:t>IN NANOSCIENCES</a:t>
            </a:r>
            <a:r>
              <a:rPr lang="en-US" sz="1000" spc="-1" dirty="0">
                <a:latin typeface="Arial"/>
              </a:rPr>
              <a:t> </a:t>
            </a:r>
            <a:r>
              <a:rPr lang="ru-RU" sz="1000" i="1" strike="noStrike" spc="-1" dirty="0" smtClean="0">
                <a:latin typeface="Arial"/>
                <a:ea typeface="DejaVu Sans"/>
              </a:rPr>
              <a:t>AND </a:t>
            </a:r>
            <a:r>
              <a:rPr lang="ru-RU" sz="1000" i="1" strike="noStrike" spc="-1" dirty="0">
                <a:latin typeface="Arial"/>
                <a:ea typeface="DejaVu Sans"/>
              </a:rPr>
              <a:t>BIOMATERIALS </a:t>
            </a:r>
            <a:r>
              <a:rPr lang="ru-RU" sz="1000" i="1" strike="noStrike" spc="-1" dirty="0" smtClean="0">
                <a:latin typeface="Arial"/>
                <a:ea typeface="DejaVu Sans"/>
              </a:rPr>
              <a:t>ENGINEERING</a:t>
            </a:r>
            <a:r>
              <a:rPr lang="en-US" sz="1000" i="1" spc="-1" dirty="0" smtClean="0">
                <a:latin typeface="Arial"/>
                <a:ea typeface="DejaVu Sans"/>
              </a:rPr>
              <a:t> </a:t>
            </a:r>
          </a:p>
          <a:p>
            <a:pPr>
              <a:lnSpc>
                <a:spcPct val="100000"/>
              </a:lnSpc>
              <a:spcAft>
                <a:spcPts val="283"/>
              </a:spcAft>
            </a:pPr>
            <a:r>
              <a:rPr lang="en-US" sz="1000" i="1" spc="-1" dirty="0" err="1" smtClean="0">
                <a:latin typeface="Arial"/>
                <a:ea typeface="DejaVu Sans"/>
              </a:rPr>
              <a:t>NanoBioMat</a:t>
            </a:r>
            <a:r>
              <a:rPr lang="en-US" sz="1000" i="1" spc="-1" dirty="0" smtClean="0">
                <a:latin typeface="Arial"/>
                <a:ea typeface="DejaVu Sans"/>
              </a:rPr>
              <a:t> 2022 – Summer Edition</a:t>
            </a:r>
            <a:r>
              <a:rPr lang="en-US" sz="1000" spc="-1" dirty="0">
                <a:latin typeface="Arial"/>
              </a:rPr>
              <a:t> </a:t>
            </a:r>
            <a:r>
              <a:rPr lang="ru-RU" sz="1000" b="0" i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r>
              <a:rPr lang="en-US" sz="1000" b="0" i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2-24</a:t>
            </a:r>
            <a:r>
              <a:rPr lang="ru-RU" sz="1000" b="0" i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0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June</a:t>
            </a:r>
            <a:r>
              <a:rPr lang="ru-RU" sz="10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000" b="0" i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202</a:t>
            </a:r>
            <a:r>
              <a:rPr lang="en-US" sz="1000" b="0" i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endParaRPr lang="ru-RU" sz="1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258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/>
          <a:p>
            <a:r>
              <a:rPr lang="en-US" dirty="0" smtClean="0"/>
              <a:t>Thermal </a:t>
            </a:r>
            <a:r>
              <a:rPr lang="en-US" dirty="0" smtClean="0"/>
              <a:t>analysis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2" t="8676" r="4610"/>
          <a:stretch/>
        </p:blipFill>
        <p:spPr>
          <a:xfrm>
            <a:off x="107504" y="1628800"/>
            <a:ext cx="5996005" cy="4165543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300192" y="1628800"/>
            <a:ext cx="2736304" cy="41764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20-450 °C region: prolonged water evaporation from material, resulting in 2.5% mass loss;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450-700 °C region:</a:t>
            </a:r>
            <a:br>
              <a:rPr lang="en-US" sz="1600" dirty="0" smtClean="0"/>
            </a:br>
            <a:r>
              <a:rPr lang="en-US" sz="1600" dirty="0" smtClean="0"/>
              <a:t>being also highly exothermic, shows a rapid mass loss, from 97.5 to 12%, suggesting a reaction of carbon oxidation by air oxygen and the TiO2 loading content of 12%.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700-900 °C region with mass increase of 1% can be attributed to oxidation of residual metallic Ti.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8283577" y="328"/>
            <a:ext cx="860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ru-RU" sz="2800" b="1" i="1" dirty="0" smtClean="0"/>
              <a:t>7</a:t>
            </a:r>
            <a:endParaRPr lang="ru-RU" altLang="ru-RU" sz="2800" b="1" i="1" dirty="0"/>
          </a:p>
        </p:txBody>
      </p:sp>
      <p:pic>
        <p:nvPicPr>
          <p:cNvPr id="9" name="Picture 1" descr="A picture containing text&#10;&#10;Description automatically generate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0"/>
            <a:ext cx="2330450" cy="493395"/>
          </a:xfrm>
          <a:prstGeom prst="rect">
            <a:avLst/>
          </a:prstGeom>
        </p:spPr>
      </p:pic>
      <p:sp>
        <p:nvSpPr>
          <p:cNvPr id="10" name="CustomShape 3"/>
          <p:cNvSpPr/>
          <p:nvPr/>
        </p:nvSpPr>
        <p:spPr>
          <a:xfrm>
            <a:off x="0" y="0"/>
            <a:ext cx="7740352" cy="47667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spcAft>
                <a:spcPts val="283"/>
              </a:spcAft>
            </a:pPr>
            <a:r>
              <a:rPr lang="ru-RU" sz="1000" i="1" strike="noStrike" spc="-1" dirty="0" smtClean="0">
                <a:latin typeface="Arial"/>
                <a:ea typeface="DejaVu Sans"/>
              </a:rPr>
              <a:t>APPLICATIONS </a:t>
            </a:r>
            <a:r>
              <a:rPr lang="ru-RU" sz="1000" i="1" strike="noStrike" spc="-1" dirty="0">
                <a:latin typeface="Arial"/>
                <a:ea typeface="DejaVu Sans"/>
              </a:rPr>
              <a:t>OF </a:t>
            </a:r>
            <a:r>
              <a:rPr lang="ru-RU" sz="1000" i="1" strike="noStrike" spc="-1" dirty="0" smtClean="0">
                <a:latin typeface="Arial"/>
                <a:ea typeface="DejaVu Sans"/>
              </a:rPr>
              <a:t>CHEMISTRY</a:t>
            </a:r>
            <a:r>
              <a:rPr lang="en-US" sz="1000" i="1" strike="noStrike" spc="-1" dirty="0" smtClean="0">
                <a:latin typeface="Arial"/>
                <a:ea typeface="DejaVu Sans"/>
              </a:rPr>
              <a:t> </a:t>
            </a:r>
            <a:r>
              <a:rPr lang="ru-RU" sz="1000" i="1" strike="noStrike" spc="-1" dirty="0" smtClean="0">
                <a:latin typeface="Arial"/>
                <a:ea typeface="DejaVu Sans"/>
              </a:rPr>
              <a:t>IN NANOSCIENCES</a:t>
            </a:r>
            <a:r>
              <a:rPr lang="en-US" sz="1000" spc="-1" dirty="0">
                <a:latin typeface="Arial"/>
              </a:rPr>
              <a:t> </a:t>
            </a:r>
            <a:r>
              <a:rPr lang="ru-RU" sz="1000" i="1" strike="noStrike" spc="-1" dirty="0" smtClean="0">
                <a:latin typeface="Arial"/>
                <a:ea typeface="DejaVu Sans"/>
              </a:rPr>
              <a:t>AND </a:t>
            </a:r>
            <a:r>
              <a:rPr lang="ru-RU" sz="1000" i="1" strike="noStrike" spc="-1" dirty="0">
                <a:latin typeface="Arial"/>
                <a:ea typeface="DejaVu Sans"/>
              </a:rPr>
              <a:t>BIOMATERIALS </a:t>
            </a:r>
            <a:r>
              <a:rPr lang="ru-RU" sz="1000" i="1" strike="noStrike" spc="-1" dirty="0" smtClean="0">
                <a:latin typeface="Arial"/>
                <a:ea typeface="DejaVu Sans"/>
              </a:rPr>
              <a:t>ENGINEERING</a:t>
            </a:r>
            <a:r>
              <a:rPr lang="en-US" sz="1000" i="1" spc="-1" dirty="0" smtClean="0">
                <a:latin typeface="Arial"/>
                <a:ea typeface="DejaVu Sans"/>
              </a:rPr>
              <a:t> </a:t>
            </a:r>
          </a:p>
          <a:p>
            <a:pPr>
              <a:lnSpc>
                <a:spcPct val="100000"/>
              </a:lnSpc>
              <a:spcAft>
                <a:spcPts val="283"/>
              </a:spcAft>
            </a:pPr>
            <a:r>
              <a:rPr lang="en-US" sz="1000" i="1" spc="-1" dirty="0" err="1" smtClean="0">
                <a:latin typeface="Arial"/>
                <a:ea typeface="DejaVu Sans"/>
              </a:rPr>
              <a:t>NanoBioMat</a:t>
            </a:r>
            <a:r>
              <a:rPr lang="en-US" sz="1000" i="1" spc="-1" dirty="0" smtClean="0">
                <a:latin typeface="Arial"/>
                <a:ea typeface="DejaVu Sans"/>
              </a:rPr>
              <a:t> 2022 – Summer Edition</a:t>
            </a:r>
            <a:r>
              <a:rPr lang="en-US" sz="1000" spc="-1" dirty="0">
                <a:latin typeface="Arial"/>
              </a:rPr>
              <a:t> </a:t>
            </a:r>
            <a:r>
              <a:rPr lang="ru-RU" sz="1000" b="0" i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r>
              <a:rPr lang="en-US" sz="1000" b="0" i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2-24</a:t>
            </a:r>
            <a:r>
              <a:rPr lang="ru-RU" sz="1000" b="0" i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0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June</a:t>
            </a:r>
            <a:r>
              <a:rPr lang="ru-RU" sz="10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000" b="0" i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202</a:t>
            </a:r>
            <a:r>
              <a:rPr lang="en-US" sz="1000" b="0" i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endParaRPr lang="ru-RU" sz="1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575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en-US" dirty="0" smtClean="0"/>
              <a:t>Pore analysis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9082" r="9205"/>
          <a:stretch/>
        </p:blipFill>
        <p:spPr>
          <a:xfrm>
            <a:off x="179512" y="1556792"/>
            <a:ext cx="4236006" cy="3096343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4" t="10634" r="12363" b="6417"/>
          <a:stretch/>
        </p:blipFill>
        <p:spPr>
          <a:xfrm>
            <a:off x="4644008" y="1556792"/>
            <a:ext cx="4237503" cy="3096344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79512" y="4797152"/>
            <a:ext cx="8712968" cy="14401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 smtClean="0"/>
              <a:t>According to the IUPAC pore classification these are the type I isotherms, therefore material is </a:t>
            </a:r>
            <a:r>
              <a:rPr lang="en-US" sz="1600" dirty="0" err="1" smtClean="0"/>
              <a:t>microporous</a:t>
            </a:r>
            <a:r>
              <a:rPr lang="en-US" sz="1600" dirty="0" smtClean="0"/>
              <a:t> (pore size &lt;5 nm). Isotherms </a:t>
            </a:r>
            <a:r>
              <a:rPr lang="en-US" sz="1600" dirty="0"/>
              <a:t>demonstrate a hysteresis </a:t>
            </a:r>
            <a:r>
              <a:rPr lang="en-US" sz="1600" dirty="0" smtClean="0"/>
              <a:t>loop of type H4, suggesting a “slit” pore type.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 smtClean="0"/>
              <a:t>Applied pore calculation method QSDFT estimates specific surface area value of 1210.7 m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 g-1, 12,5% less than that of initial Carbon Fiber.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 smtClean="0"/>
              <a:t>Pore size distribution shows that majority of pores are </a:t>
            </a:r>
            <a:r>
              <a:rPr lang="en-US" sz="1600" dirty="0" err="1" smtClean="0"/>
              <a:t>micropores</a:t>
            </a:r>
            <a:r>
              <a:rPr lang="en-US" sz="1600" dirty="0" smtClean="0"/>
              <a:t>.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8283577" y="328"/>
            <a:ext cx="860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ru-RU" sz="2800" b="1" i="1" dirty="0" smtClean="0"/>
              <a:t>8</a:t>
            </a:r>
            <a:endParaRPr lang="ru-RU" altLang="ru-RU" sz="2800" b="1" i="1" dirty="0"/>
          </a:p>
        </p:txBody>
      </p:sp>
      <p:pic>
        <p:nvPicPr>
          <p:cNvPr id="9" name="Picture 1" descr="A picture containing text&#10;&#10;Description automatically generated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0"/>
            <a:ext cx="2330450" cy="493395"/>
          </a:xfrm>
          <a:prstGeom prst="rect">
            <a:avLst/>
          </a:prstGeom>
        </p:spPr>
      </p:pic>
      <p:sp>
        <p:nvSpPr>
          <p:cNvPr id="10" name="CustomShape 3"/>
          <p:cNvSpPr/>
          <p:nvPr/>
        </p:nvSpPr>
        <p:spPr>
          <a:xfrm>
            <a:off x="0" y="0"/>
            <a:ext cx="7740352" cy="47667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spcAft>
                <a:spcPts val="283"/>
              </a:spcAft>
            </a:pPr>
            <a:r>
              <a:rPr lang="ru-RU" sz="1000" i="1" strike="noStrike" spc="-1" dirty="0" smtClean="0">
                <a:latin typeface="Arial"/>
                <a:ea typeface="DejaVu Sans"/>
              </a:rPr>
              <a:t>APPLICATIONS </a:t>
            </a:r>
            <a:r>
              <a:rPr lang="ru-RU" sz="1000" i="1" strike="noStrike" spc="-1" dirty="0">
                <a:latin typeface="Arial"/>
                <a:ea typeface="DejaVu Sans"/>
              </a:rPr>
              <a:t>OF </a:t>
            </a:r>
            <a:r>
              <a:rPr lang="ru-RU" sz="1000" i="1" strike="noStrike" spc="-1" dirty="0" smtClean="0">
                <a:latin typeface="Arial"/>
                <a:ea typeface="DejaVu Sans"/>
              </a:rPr>
              <a:t>CHEMISTRY</a:t>
            </a:r>
            <a:r>
              <a:rPr lang="en-US" sz="1000" i="1" strike="noStrike" spc="-1" dirty="0" smtClean="0">
                <a:latin typeface="Arial"/>
                <a:ea typeface="DejaVu Sans"/>
              </a:rPr>
              <a:t> </a:t>
            </a:r>
            <a:r>
              <a:rPr lang="ru-RU" sz="1000" i="1" strike="noStrike" spc="-1" dirty="0" smtClean="0">
                <a:latin typeface="Arial"/>
                <a:ea typeface="DejaVu Sans"/>
              </a:rPr>
              <a:t>IN NANOSCIENCES</a:t>
            </a:r>
            <a:r>
              <a:rPr lang="en-US" sz="1000" spc="-1" dirty="0">
                <a:latin typeface="Arial"/>
              </a:rPr>
              <a:t> </a:t>
            </a:r>
            <a:r>
              <a:rPr lang="ru-RU" sz="1000" i="1" strike="noStrike" spc="-1" dirty="0" smtClean="0">
                <a:latin typeface="Arial"/>
                <a:ea typeface="DejaVu Sans"/>
              </a:rPr>
              <a:t>AND </a:t>
            </a:r>
            <a:r>
              <a:rPr lang="ru-RU" sz="1000" i="1" strike="noStrike" spc="-1" dirty="0">
                <a:latin typeface="Arial"/>
                <a:ea typeface="DejaVu Sans"/>
              </a:rPr>
              <a:t>BIOMATERIALS </a:t>
            </a:r>
            <a:r>
              <a:rPr lang="ru-RU" sz="1000" i="1" strike="noStrike" spc="-1" dirty="0" smtClean="0">
                <a:latin typeface="Arial"/>
                <a:ea typeface="DejaVu Sans"/>
              </a:rPr>
              <a:t>ENGINEERING</a:t>
            </a:r>
            <a:r>
              <a:rPr lang="en-US" sz="1000" i="1" spc="-1" dirty="0" smtClean="0">
                <a:latin typeface="Arial"/>
                <a:ea typeface="DejaVu Sans"/>
              </a:rPr>
              <a:t> </a:t>
            </a:r>
          </a:p>
          <a:p>
            <a:pPr>
              <a:lnSpc>
                <a:spcPct val="100000"/>
              </a:lnSpc>
              <a:spcAft>
                <a:spcPts val="283"/>
              </a:spcAft>
            </a:pPr>
            <a:r>
              <a:rPr lang="en-US" sz="1000" i="1" spc="-1" dirty="0" err="1" smtClean="0">
                <a:latin typeface="Arial"/>
                <a:ea typeface="DejaVu Sans"/>
              </a:rPr>
              <a:t>NanoBioMat</a:t>
            </a:r>
            <a:r>
              <a:rPr lang="en-US" sz="1000" i="1" spc="-1" dirty="0" smtClean="0">
                <a:latin typeface="Arial"/>
                <a:ea typeface="DejaVu Sans"/>
              </a:rPr>
              <a:t> 2022 – Summer Edition</a:t>
            </a:r>
            <a:r>
              <a:rPr lang="en-US" sz="1000" spc="-1" dirty="0">
                <a:latin typeface="Arial"/>
              </a:rPr>
              <a:t> </a:t>
            </a:r>
            <a:r>
              <a:rPr lang="ru-RU" sz="1000" b="0" i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r>
              <a:rPr lang="en-US" sz="1000" b="0" i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2-24</a:t>
            </a:r>
            <a:r>
              <a:rPr lang="ru-RU" sz="1000" b="0" i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0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June</a:t>
            </a:r>
            <a:r>
              <a:rPr lang="ru-RU" sz="10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000" b="0" i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202</a:t>
            </a:r>
            <a:r>
              <a:rPr lang="en-US" sz="1000" b="0" i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endParaRPr lang="ru-RU" sz="1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709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Supercapacitor</a:t>
            </a:r>
            <a:r>
              <a:rPr lang="en-US" dirty="0" smtClean="0"/>
              <a:t> performance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8282788" y="328"/>
            <a:ext cx="860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ru-RU" sz="2800" b="1" i="1" dirty="0" smtClean="0"/>
              <a:t>9</a:t>
            </a:r>
            <a:endParaRPr lang="ru-RU" altLang="ru-RU" sz="2800" b="1" i="1" dirty="0"/>
          </a:p>
        </p:txBody>
      </p:sp>
      <p:pic>
        <p:nvPicPr>
          <p:cNvPr id="7" name="Picture 1" descr="A picture containing text&#10;&#10;Description automatically generate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0"/>
            <a:ext cx="2330450" cy="493395"/>
          </a:xfrm>
          <a:prstGeom prst="rect">
            <a:avLst/>
          </a:prstGeom>
        </p:spPr>
      </p:pic>
      <p:sp>
        <p:nvSpPr>
          <p:cNvPr id="8" name="CustomShape 3"/>
          <p:cNvSpPr/>
          <p:nvPr/>
        </p:nvSpPr>
        <p:spPr>
          <a:xfrm>
            <a:off x="0" y="0"/>
            <a:ext cx="7740352" cy="47667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spcAft>
                <a:spcPts val="283"/>
              </a:spcAft>
            </a:pPr>
            <a:r>
              <a:rPr lang="ru-RU" sz="1000" i="1" strike="noStrike" spc="-1" dirty="0" smtClean="0">
                <a:latin typeface="Arial"/>
                <a:ea typeface="DejaVu Sans"/>
              </a:rPr>
              <a:t>APPLICATIONS </a:t>
            </a:r>
            <a:r>
              <a:rPr lang="ru-RU" sz="1000" i="1" strike="noStrike" spc="-1" dirty="0">
                <a:latin typeface="Arial"/>
                <a:ea typeface="DejaVu Sans"/>
              </a:rPr>
              <a:t>OF </a:t>
            </a:r>
            <a:r>
              <a:rPr lang="ru-RU" sz="1000" i="1" strike="noStrike" spc="-1" dirty="0" smtClean="0">
                <a:latin typeface="Arial"/>
                <a:ea typeface="DejaVu Sans"/>
              </a:rPr>
              <a:t>CHEMISTRY</a:t>
            </a:r>
            <a:r>
              <a:rPr lang="en-US" sz="1000" i="1" strike="noStrike" spc="-1" dirty="0" smtClean="0">
                <a:latin typeface="Arial"/>
                <a:ea typeface="DejaVu Sans"/>
              </a:rPr>
              <a:t> </a:t>
            </a:r>
            <a:r>
              <a:rPr lang="ru-RU" sz="1000" i="1" strike="noStrike" spc="-1" dirty="0" smtClean="0">
                <a:latin typeface="Arial"/>
                <a:ea typeface="DejaVu Sans"/>
              </a:rPr>
              <a:t>IN NANOSCIENCES</a:t>
            </a:r>
            <a:r>
              <a:rPr lang="en-US" sz="1000" spc="-1" dirty="0">
                <a:latin typeface="Arial"/>
              </a:rPr>
              <a:t> </a:t>
            </a:r>
            <a:r>
              <a:rPr lang="ru-RU" sz="1000" i="1" strike="noStrike" spc="-1" dirty="0" smtClean="0">
                <a:latin typeface="Arial"/>
                <a:ea typeface="DejaVu Sans"/>
              </a:rPr>
              <a:t>AND </a:t>
            </a:r>
            <a:r>
              <a:rPr lang="ru-RU" sz="1000" i="1" strike="noStrike" spc="-1" dirty="0">
                <a:latin typeface="Arial"/>
                <a:ea typeface="DejaVu Sans"/>
              </a:rPr>
              <a:t>BIOMATERIALS </a:t>
            </a:r>
            <a:r>
              <a:rPr lang="ru-RU" sz="1000" i="1" strike="noStrike" spc="-1" dirty="0" smtClean="0">
                <a:latin typeface="Arial"/>
                <a:ea typeface="DejaVu Sans"/>
              </a:rPr>
              <a:t>ENGINEERING</a:t>
            </a:r>
            <a:r>
              <a:rPr lang="en-US" sz="1000" i="1" spc="-1" dirty="0" smtClean="0">
                <a:latin typeface="Arial"/>
                <a:ea typeface="DejaVu Sans"/>
              </a:rPr>
              <a:t> </a:t>
            </a:r>
          </a:p>
          <a:p>
            <a:pPr>
              <a:lnSpc>
                <a:spcPct val="100000"/>
              </a:lnSpc>
              <a:spcAft>
                <a:spcPts val="283"/>
              </a:spcAft>
            </a:pPr>
            <a:r>
              <a:rPr lang="en-US" sz="1000" i="1" spc="-1" dirty="0" err="1" smtClean="0">
                <a:latin typeface="Arial"/>
                <a:ea typeface="DejaVu Sans"/>
              </a:rPr>
              <a:t>NanoBioMat</a:t>
            </a:r>
            <a:r>
              <a:rPr lang="en-US" sz="1000" i="1" spc="-1" dirty="0" smtClean="0">
                <a:latin typeface="Arial"/>
                <a:ea typeface="DejaVu Sans"/>
              </a:rPr>
              <a:t> 2022 – Summer Edition</a:t>
            </a:r>
            <a:r>
              <a:rPr lang="en-US" sz="1000" spc="-1" dirty="0">
                <a:latin typeface="Arial"/>
              </a:rPr>
              <a:t> </a:t>
            </a:r>
            <a:r>
              <a:rPr lang="ru-RU" sz="1000" b="0" i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r>
              <a:rPr lang="en-US" sz="1000" b="0" i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2-24</a:t>
            </a:r>
            <a:r>
              <a:rPr lang="ru-RU" sz="1000" b="0" i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0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June</a:t>
            </a:r>
            <a:r>
              <a:rPr lang="ru-RU" sz="10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000" b="0" i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202</a:t>
            </a:r>
            <a:r>
              <a:rPr lang="en-US" sz="1000" b="0" i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endParaRPr lang="ru-RU" sz="1000" b="0" strike="noStrike" spc="-1" dirty="0">
              <a:latin typeface="Arial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5" t="9595" r="13060" b="4917"/>
          <a:stretch/>
        </p:blipFill>
        <p:spPr>
          <a:xfrm>
            <a:off x="1345544" y="1665064"/>
            <a:ext cx="2869133" cy="216000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2" t="10240" r="12836" b="4917"/>
          <a:stretch/>
        </p:blipFill>
        <p:spPr>
          <a:xfrm>
            <a:off x="1332518" y="4293336"/>
            <a:ext cx="2882736" cy="216000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2" t="10534" r="13057" b="3979"/>
          <a:stretch/>
        </p:blipFill>
        <p:spPr>
          <a:xfrm>
            <a:off x="5017952" y="1665064"/>
            <a:ext cx="2877282" cy="216000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1" t="10563" r="13060" b="4917"/>
          <a:stretch/>
        </p:blipFill>
        <p:spPr>
          <a:xfrm>
            <a:off x="5004926" y="4293336"/>
            <a:ext cx="2951450" cy="216000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755576" y="1268760"/>
            <a:ext cx="4070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Electrochemical Impedance Spectroscopy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508104" y="1268760"/>
            <a:ext cx="1990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Cyclic Voltammetry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206974" y="3933056"/>
            <a:ext cx="3221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Specific Capacitance – Scan Rate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724128" y="3933056"/>
            <a:ext cx="1614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Cycle Efficiency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58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646</Words>
  <Application>Microsoft Office PowerPoint</Application>
  <PresentationFormat>Экран (4:3)</PresentationFormat>
  <Paragraphs>77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Magnetron sputtered titania and carbon fiber cloth composite and its application in electrochemical supercapacitors</vt:lpstr>
      <vt:lpstr>Introduction</vt:lpstr>
      <vt:lpstr>Creating composite material for supercapacitor application</vt:lpstr>
      <vt:lpstr>Scanning Electron Microscopy</vt:lpstr>
      <vt:lpstr>Raman Spectroscopy, X-Ray Diffraction</vt:lpstr>
      <vt:lpstr>X-Ray Photoelectron Spectroscopy,  Electron Paramagnetic Resonance</vt:lpstr>
      <vt:lpstr>Thermal analysis</vt:lpstr>
      <vt:lpstr>Pore analysis</vt:lpstr>
      <vt:lpstr>Supercapacitor performance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Aleksei</dc:creator>
  <cp:lastModifiedBy>Aleksei</cp:lastModifiedBy>
  <cp:revision>94</cp:revision>
  <dcterms:created xsi:type="dcterms:W3CDTF">2022-06-01T20:55:18Z</dcterms:created>
  <dcterms:modified xsi:type="dcterms:W3CDTF">2022-06-22T11:55:21Z</dcterms:modified>
</cp:coreProperties>
</file>