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6" r:id="rId6"/>
    <p:sldId id="262" r:id="rId7"/>
    <p:sldId id="263" r:id="rId8"/>
    <p:sldId id="276" r:id="rId9"/>
    <p:sldId id="271" r:id="rId10"/>
    <p:sldId id="267" r:id="rId11"/>
    <p:sldId id="275" r:id="rId12"/>
    <p:sldId id="272" r:id="rId13"/>
    <p:sldId id="259" r:id="rId14"/>
    <p:sldId id="278" r:id="rId15"/>
    <p:sldId id="269" r:id="rId16"/>
    <p:sldId id="270" r:id="rId17"/>
    <p:sldId id="279" r:id="rId18"/>
    <p:sldId id="273" r:id="rId19"/>
    <p:sldId id="277" r:id="rId20"/>
    <p:sldId id="260" r:id="rId21"/>
    <p:sldId id="261" r:id="rId22"/>
    <p:sldId id="264" r:id="rId23"/>
    <p:sldId id="26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sk%20E\&#1056;&#1086;&#1089;&#1090;&#1086;&#1074;&#1089;&#1082;&#1072;&#1103;%20&#1086;&#1073;&#1083;&#1072;&#1089;&#1090;&#1100;\&#1052;&#1072;&#1085;&#1099;&#1095;\&#1053;&#1057;&#1054;-2016\&#1044;&#1072;&#1085;&#1085;&#1099;&#1077;\&#1050;&#1072;&#1088;&#1090;&#1099;\ArcGIS\Figures\&#1043;&#1080;&#1089;&#1090;&#1086;&#1075;&#1088;&#1072;&#1084;&#1084;&#1099;&#1052;&#1086;&#1088;&#1092;&#1086;&#1084;&#1077;&#1090;&#1088;&#1080;&#1103;&#1057;&#1084;&#1099;&#1074;_22-03-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sk%20E\&#1056;&#1086;&#1089;&#1090;&#1086;&#1074;&#1089;&#1082;&#1072;&#1103;%20&#1086;&#1073;&#1083;&#1072;&#1089;&#1090;&#1100;\&#1052;&#1072;&#1085;&#1099;&#1095;\&#1053;&#1057;&#1054;-2016\&#1044;&#1072;&#1085;&#1085;&#1099;&#1077;\&#1050;&#1072;&#1088;&#1090;&#1099;\ArcGIS\Figures\&#1043;&#1080;&#1089;&#1090;&#1086;&#1075;&#1088;&#1072;&#1084;&#1084;&#1099;&#1052;&#1086;&#1088;&#1092;&#1086;&#1084;&#1077;&#1090;&#1088;&#1080;&#1103;&#1057;&#1084;&#1099;&#1074;_22-03-20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Смыв_пашня2013!$C$1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Смыв_пашня2013!$A$2:$A$10</c:f>
              <c:strCache>
                <c:ptCount val="9"/>
                <c:pt idx="0">
                  <c:v>0 - 0,5</c:v>
                </c:pt>
                <c:pt idx="1">
                  <c:v>0,5 - 1</c:v>
                </c:pt>
                <c:pt idx="2">
                  <c:v>1 - 2,5</c:v>
                </c:pt>
                <c:pt idx="3">
                  <c:v>2,5 - 5</c:v>
                </c:pt>
                <c:pt idx="4">
                  <c:v>5 - 10</c:v>
                </c:pt>
                <c:pt idx="5">
                  <c:v>10 - 25</c:v>
                </c:pt>
                <c:pt idx="6">
                  <c:v>25 - 50</c:v>
                </c:pt>
                <c:pt idx="7">
                  <c:v>50 - 75</c:v>
                </c:pt>
                <c:pt idx="8">
                  <c:v>&gt;75</c:v>
                </c:pt>
              </c:strCache>
            </c:strRef>
          </c:cat>
          <c:val>
            <c:numRef>
              <c:f>Смыв_пашня2013!$C$2:$C$10</c:f>
              <c:numCache>
                <c:formatCode>General</c:formatCode>
                <c:ptCount val="9"/>
                <c:pt idx="0">
                  <c:v>0.1132342533616419</c:v>
                </c:pt>
                <c:pt idx="1">
                  <c:v>1.2257607926397736</c:v>
                </c:pt>
                <c:pt idx="2">
                  <c:v>12.02547770700637</c:v>
                </c:pt>
                <c:pt idx="3">
                  <c:v>23.731068648266103</c:v>
                </c:pt>
                <c:pt idx="4">
                  <c:v>30.259023354564757</c:v>
                </c:pt>
                <c:pt idx="5">
                  <c:v>25.961783439490443</c:v>
                </c:pt>
                <c:pt idx="6">
                  <c:v>6.2392073602264686</c:v>
                </c:pt>
                <c:pt idx="7">
                  <c:v>0.44161358811040341</c:v>
                </c:pt>
                <c:pt idx="8">
                  <c:v>2.8308563340410475E-3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1753862128"/>
        <c:axId val="-1753871376"/>
      </c:barChart>
      <c:catAx>
        <c:axId val="-1753862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Интенсивность</a:t>
                </a:r>
                <a:r>
                  <a:rPr lang="ru-RU" baseline="0"/>
                  <a:t> смыва, т/га/год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53871376"/>
        <c:crosses val="autoZero"/>
        <c:auto val="1"/>
        <c:lblAlgn val="ctr"/>
        <c:lblOffset val="100"/>
        <c:noMultiLvlLbl val="0"/>
      </c:catAx>
      <c:valAx>
        <c:axId val="-175387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% площади пашни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5386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ПотенцСмывЕстеств!$C$1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ПотенцСмывЕстеств!$A$2:$A$10</c:f>
              <c:strCache>
                <c:ptCount val="9"/>
                <c:pt idx="0">
                  <c:v>0 - 0,25</c:v>
                </c:pt>
                <c:pt idx="1">
                  <c:v>0,25 - 0,5</c:v>
                </c:pt>
                <c:pt idx="2">
                  <c:v>0,5 - 0,75</c:v>
                </c:pt>
                <c:pt idx="3">
                  <c:v>0,75 - 1,0</c:v>
                </c:pt>
                <c:pt idx="4">
                  <c:v>1,0 - 1,5</c:v>
                </c:pt>
                <c:pt idx="5">
                  <c:v>1,5 - 2,0</c:v>
                </c:pt>
                <c:pt idx="6">
                  <c:v>2 - 2,5</c:v>
                </c:pt>
                <c:pt idx="7">
                  <c:v>2,5 - 3,0</c:v>
                </c:pt>
                <c:pt idx="8">
                  <c:v>&gt;3,0</c:v>
                </c:pt>
              </c:strCache>
            </c:strRef>
          </c:cat>
          <c:val>
            <c:numRef>
              <c:f>ПотенцСмывЕстеств!$C$2:$C$10</c:f>
              <c:numCache>
                <c:formatCode>General</c:formatCode>
                <c:ptCount val="9"/>
                <c:pt idx="0">
                  <c:v>62.035177763520778</c:v>
                </c:pt>
                <c:pt idx="1">
                  <c:v>20.026829085394812</c:v>
                </c:pt>
                <c:pt idx="2">
                  <c:v>7.8137628208866925</c:v>
                </c:pt>
                <c:pt idx="3">
                  <c:v>4.2284971546171857</c:v>
                </c:pt>
                <c:pt idx="4">
                  <c:v>3.9077146118531232</c:v>
                </c:pt>
                <c:pt idx="5">
                  <c:v>1.629741957523392</c:v>
                </c:pt>
                <c:pt idx="6">
                  <c:v>0.30911772302718737</c:v>
                </c:pt>
                <c:pt idx="7">
                  <c:v>4.665927894749998E-2</c:v>
                </c:pt>
                <c:pt idx="8">
                  <c:v>2.4996042293303558E-3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1753868656"/>
        <c:axId val="-1752935616"/>
      </c:barChart>
      <c:catAx>
        <c:axId val="-1753868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Интенсивность смыва, т/га/год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52935616"/>
        <c:crosses val="autoZero"/>
        <c:auto val="1"/>
        <c:lblAlgn val="ctr"/>
        <c:lblOffset val="100"/>
        <c:noMultiLvlLbl val="0"/>
      </c:catAx>
      <c:valAx>
        <c:axId val="-175293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% </a:t>
                </a:r>
                <a:r>
                  <a:rPr lang="ru-RU" baseline="0"/>
                  <a:t>площади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5386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41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9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0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1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91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96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1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8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28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0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2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70C3-A04F-43FF-8B92-F5694BE7A9F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4C5-A67E-42F2-95A8-297521DAF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35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GI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061" y="1578847"/>
            <a:ext cx="11887200" cy="180159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RELIC PERIGLACIAL FEATURES AND THEIR IMPACT ON MODERN SOIL REDISTRIBUTION PROCESSES ON CULTIVATED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SLOPES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Western European Russia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8827" y="3787303"/>
            <a:ext cx="10738883" cy="1171981"/>
          </a:xfrm>
        </p:spPr>
        <p:txBody>
          <a:bodyPr>
            <a:noAutofit/>
          </a:bodyPr>
          <a:lstStyle/>
          <a:p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V.R.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BELYAEV,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A.L.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GURINOV,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A.E.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SEMOCHKINA,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I.D.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STRELETSKAYA,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S.V.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KHARCHENKO,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N.N.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LUGOVOY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T.A.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PARAMONOVA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261" y="5054224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 smtClean="0"/>
              <a:t>Lomonosov</a:t>
            </a:r>
            <a:r>
              <a:rPr lang="en-US" sz="2400" b="1" i="1" dirty="0" smtClean="0"/>
              <a:t> Moscow State University, Moscow, Russia</a:t>
            </a:r>
          </a:p>
          <a:p>
            <a:pPr algn="r"/>
            <a:r>
              <a:rPr lang="en-US" sz="2400" b="1" i="1" u="sng" dirty="0" smtClean="0"/>
              <a:t>vladimir.r.belyaev@gmail.com</a:t>
            </a:r>
            <a:endParaRPr lang="ru-RU" sz="2400" b="1" i="1" u="sng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105996"/>
              </p:ext>
            </p:extLst>
          </p:nvPr>
        </p:nvGraphicFramePr>
        <p:xfrm>
          <a:off x="7132686" y="124154"/>
          <a:ext cx="1543481" cy="1513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orelDRAW" r:id="rId3" imgW="2234934" imgH="2192965" progId="CorelDraw.Graphic.17">
                  <p:embed/>
                </p:oleObj>
              </mc:Choice>
              <mc:Fallback>
                <p:oleObj name="CorelDRAW" r:id="rId3" imgW="2234934" imgH="219296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32686" y="124154"/>
                        <a:ext cx="1543481" cy="1513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34" y="0"/>
            <a:ext cx="2154865" cy="16161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67" y="68319"/>
            <a:ext cx="1695894" cy="154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40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9661" y="569174"/>
            <a:ext cx="4372339" cy="5707671"/>
          </a:xfrm>
          <a:prstGeom prst="rect">
            <a:avLst/>
          </a:prstGeom>
        </p:spPr>
      </p:pic>
      <p:pic>
        <p:nvPicPr>
          <p:cNvPr id="47107" name="Picture 3" descr="Разрез ложбины_Величко и др_19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" y="1"/>
            <a:ext cx="9307815" cy="22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Разрез КЛ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" y="4362374"/>
            <a:ext cx="9729268" cy="24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6564312" y="3457241"/>
            <a:ext cx="2622217" cy="130367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V="1">
            <a:off x="7131057" y="1212112"/>
            <a:ext cx="2615149" cy="6733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39714" y="2717689"/>
            <a:ext cx="54721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Similar features from different territories: </a:t>
            </a:r>
            <a:r>
              <a:rPr lang="en-US" alt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Trubchevskoe</a:t>
            </a:r>
            <a:r>
              <a:rPr lang="en-US" alt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Opol’e</a:t>
            </a:r>
            <a:r>
              <a:rPr lang="en-US" alt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alt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above) and </a:t>
            </a:r>
            <a:r>
              <a:rPr lang="en-US" alt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Stavropol Upland (</a:t>
            </a:r>
            <a:r>
              <a:rPr lang="en-US" alt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below)</a:t>
            </a:r>
            <a:endParaRPr lang="fr-FR" altLang="ru-RU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5293280" y="1878729"/>
            <a:ext cx="377983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Figure from </a:t>
            </a:r>
            <a:r>
              <a:rPr lang="en-US" alt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Velichko</a:t>
            </a:r>
            <a:r>
              <a:rPr lang="en-US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et al., 1986</a:t>
            </a:r>
            <a:endParaRPr lang="ru-RU" alt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0" y="0"/>
            <a:ext cx="7048500" cy="4595258"/>
          </a:xfrm>
          <a:prstGeom prst="rect">
            <a:avLst/>
          </a:prstGeom>
        </p:spPr>
      </p:pic>
      <p:pic>
        <p:nvPicPr>
          <p:cNvPr id="4" name="Picture 4" descr="Панорама_склоновый сто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82" y="4595258"/>
            <a:ext cx="10150618" cy="226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7591" y="0"/>
            <a:ext cx="7427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linear depressions on cultivated slopes on overland flow patterns: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Runoff concentration and increased erosion rates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55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Panin2- 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4" y="967563"/>
            <a:ext cx="11022419" cy="58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85060" y="0"/>
            <a:ext cx="12025424" cy="96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2600" b="1" dirty="0" smtClean="0">
                <a:solidFill>
                  <a:schemeClr val="tx1"/>
                </a:solidFill>
              </a:rPr>
              <a:t>Typical modern </a:t>
            </a:r>
            <a:r>
              <a:rPr lang="en-GB" altLang="ru-RU" sz="2600" b="1" dirty="0">
                <a:solidFill>
                  <a:schemeClr val="tx1"/>
                </a:solidFill>
              </a:rPr>
              <a:t>fluvial landforms of the Central Russian Plain: Dry valley (</a:t>
            </a:r>
            <a:r>
              <a:rPr lang="en-GB" altLang="ru-RU" sz="2600" b="1" dirty="0" err="1">
                <a:solidFill>
                  <a:schemeClr val="tx1"/>
                </a:solidFill>
              </a:rPr>
              <a:t>balka</a:t>
            </a:r>
            <a:r>
              <a:rPr lang="en-GB" altLang="ru-RU" sz="2600" b="1" dirty="0">
                <a:solidFill>
                  <a:schemeClr val="tx1"/>
                </a:solidFill>
              </a:rPr>
              <a:t>) with stabilized bottom gully and active valley side gullies</a:t>
            </a:r>
            <a:endParaRPr lang="ru-RU" altLang="ru-RU" sz="2600" b="1" dirty="0">
              <a:solidFill>
                <a:schemeClr val="tx1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9041219" y="6330692"/>
            <a:ext cx="2413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Photo by A.V. </a:t>
            </a:r>
            <a:r>
              <a:rPr lang="en-US" alt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Panin</a:t>
            </a:r>
            <a:endParaRPr lang="ru-RU" altLang="ru-RU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6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3600" b="1" dirty="0">
                <a:solidFill>
                  <a:schemeClr val="tx1"/>
                </a:solidFill>
              </a:rPr>
              <a:t>Important questions:</a:t>
            </a:r>
            <a:endParaRPr lang="ru-RU" alt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5900" y="1136400"/>
            <a:ext cx="9734216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How </a:t>
            </a:r>
            <a:r>
              <a:rPr lang="en-GB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are presently existing soils and fluvial </a:t>
            </a: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landforms </a:t>
            </a:r>
            <a:r>
              <a:rPr lang="en-GB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influenced </a:t>
            </a: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by buried fluvial and periglacial features of the past (reworking, partial coincidence, complete inheritance)?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 what extent existence of these relic features control modern </a:t>
            </a:r>
            <a:r>
              <a:rPr lang="en-GB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erosion spatial </a:t>
            </a: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pattern and </a:t>
            </a:r>
            <a:r>
              <a:rPr lang="en-GB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dynamics as well as soil properties?</a:t>
            </a:r>
            <a:endParaRPr lang="en-GB" altLang="ru-RU" sz="32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Is contemporary fluvial network more or less spatially developed </a:t>
            </a:r>
            <a:r>
              <a:rPr lang="fr-FR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(density, upslope extent) than </a:t>
            </a:r>
            <a:r>
              <a:rPr lang="fr-FR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that of the past?</a:t>
            </a:r>
            <a:endParaRPr lang="ru-RU" altLang="ru-RU" sz="32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82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4154" y="63501"/>
            <a:ext cx="3747846" cy="6794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130" y="38100"/>
            <a:ext cx="82096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6. </a:t>
            </a:r>
            <a:r>
              <a:rPr lang="en-US" sz="2200" b="1" dirty="0" err="1" smtClean="0"/>
              <a:t>Ergeni</a:t>
            </a:r>
            <a:r>
              <a:rPr lang="en-US" sz="2200" b="1" dirty="0" smtClean="0"/>
              <a:t> Upland, Volga-Don Interfluve.</a:t>
            </a:r>
          </a:p>
          <a:p>
            <a:r>
              <a:rPr lang="en-US" sz="2200" b="1" dirty="0" smtClean="0"/>
              <a:t>Widespread relic linear features (buried gullies) on interfluves and slopes with limited extent of polygonal features on flat interfluves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318077" y="2752864"/>
            <a:ext cx="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73"/>
            <a:ext cx="9281786" cy="55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0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29" y="1123418"/>
            <a:ext cx="8026344" cy="5607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120130" y="38100"/>
            <a:ext cx="59510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Ergeni</a:t>
            </a:r>
            <a:r>
              <a:rPr lang="en-US" sz="2400" b="1" dirty="0" smtClean="0"/>
              <a:t> Upland: Relic vs modern gully network and gully head contributing area map (SRTM)</a:t>
            </a:r>
            <a:endParaRPr lang="ru-RU" sz="2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9626" y="131634"/>
            <a:ext cx="4614253" cy="65866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grpSp>
        <p:nvGrpSpPr>
          <p:cNvPr id="3" name="Группа 2"/>
          <p:cNvGrpSpPr/>
          <p:nvPr/>
        </p:nvGrpSpPr>
        <p:grpSpPr>
          <a:xfrm>
            <a:off x="2337955" y="121243"/>
            <a:ext cx="9732112" cy="4571406"/>
            <a:chOff x="-777140" y="1000991"/>
            <a:chExt cx="9732112" cy="4571406"/>
          </a:xfrm>
        </p:grpSpPr>
        <p:sp>
          <p:nvSpPr>
            <p:cNvPr id="4" name="TextBox 3"/>
            <p:cNvSpPr txBox="1"/>
            <p:nvPr/>
          </p:nvSpPr>
          <p:spPr>
            <a:xfrm>
              <a:off x="3883165" y="4095069"/>
              <a:ext cx="5071807" cy="147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 smtClean="0"/>
                <a:t>Relic linear depression network clearly detectable on cultivated areas is characterized by</a:t>
              </a:r>
              <a:r>
                <a:rPr lang="ru-RU" i="1" dirty="0" smtClean="0"/>
                <a:t> 5</a:t>
              </a:r>
              <a:r>
                <a:rPr lang="en-US" i="1" dirty="0" smtClean="0"/>
                <a:t>-fold larger density and an order of magnitude smaller head catchment </a:t>
              </a:r>
              <a:r>
                <a:rPr lang="ru-RU" i="1" dirty="0" smtClean="0"/>
                <a:t> </a:t>
              </a:r>
              <a:r>
                <a:rPr lang="en-US" i="1" dirty="0" smtClean="0"/>
                <a:t>areas </a:t>
              </a:r>
              <a:r>
                <a:rPr lang="ru-RU" i="1" dirty="0" smtClean="0"/>
                <a:t>(</a:t>
              </a:r>
              <a:r>
                <a:rPr lang="en-US" i="1" dirty="0" smtClean="0"/>
                <a:t>~</a:t>
              </a:r>
              <a:r>
                <a:rPr lang="ru-RU" i="1" dirty="0" smtClean="0"/>
                <a:t> 1 </a:t>
              </a:r>
              <a:r>
                <a:rPr lang="en-US" i="1" dirty="0" smtClean="0"/>
                <a:t>ha</a:t>
              </a:r>
              <a:r>
                <a:rPr lang="ru-RU" i="1" dirty="0" smtClean="0"/>
                <a:t> - </a:t>
              </a:r>
              <a:r>
                <a:rPr lang="en-US" i="1" dirty="0" smtClean="0"/>
                <a:t>&gt; 10 ha</a:t>
              </a:r>
              <a:r>
                <a:rPr lang="ru-RU" i="1" dirty="0" smtClean="0"/>
                <a:t>)</a:t>
              </a:r>
              <a:r>
                <a:rPr lang="en-US" i="1" dirty="0" smtClean="0"/>
                <a:t> than the modern gullies</a:t>
              </a:r>
              <a:r>
                <a:rPr lang="ru-RU" i="1" dirty="0" smtClean="0"/>
                <a:t>, </a:t>
              </a:r>
              <a:r>
                <a:rPr lang="en-US" i="1" dirty="0" smtClean="0"/>
                <a:t>reaching almost up to the watersheds</a:t>
              </a:r>
              <a:endParaRPr lang="ru-RU" i="1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86977" y="1000991"/>
              <a:ext cx="5067995" cy="309407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34" name="Группа 33"/>
            <p:cNvGrpSpPr/>
            <p:nvPr/>
          </p:nvGrpSpPr>
          <p:grpSpPr>
            <a:xfrm>
              <a:off x="-777140" y="1005033"/>
              <a:ext cx="9732112" cy="3436335"/>
              <a:chOff x="2327567" y="729548"/>
              <a:chExt cx="9732112" cy="3436335"/>
            </a:xfrm>
          </p:grpSpPr>
          <p:sp>
            <p:nvSpPr>
              <p:cNvPr id="8" name="Заголовок 1"/>
              <p:cNvSpPr txBox="1">
                <a:spLocks/>
              </p:cNvSpPr>
              <p:nvPr/>
            </p:nvSpPr>
            <p:spPr>
              <a:xfrm>
                <a:off x="7421526" y="729548"/>
                <a:ext cx="4638153" cy="65183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sz="1800" b="1" i="1" dirty="0" smtClean="0">
                    <a:solidFill>
                      <a:srgbClr val="FF0000"/>
                    </a:solidFill>
                    <a:latin typeface="+mn-lt"/>
                  </a:rPr>
                  <a:t>Terraces representing fragments of the past gully and small valley bottoms </a:t>
                </a:r>
                <a:endParaRPr lang="ru-RU" sz="1800" b="1" i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grpSp>
            <p:nvGrpSpPr>
              <p:cNvPr id="33" name="Группа 32"/>
              <p:cNvGrpSpPr/>
              <p:nvPr/>
            </p:nvGrpSpPr>
            <p:grpSpPr>
              <a:xfrm>
                <a:off x="2327567" y="1052623"/>
                <a:ext cx="6152501" cy="3113260"/>
                <a:chOff x="2327567" y="1052623"/>
                <a:chExt cx="6152501" cy="3113260"/>
              </a:xfrm>
            </p:grpSpPr>
            <p:cxnSp>
              <p:nvCxnSpPr>
                <p:cNvPr id="11" name="Прямая со стрелкой 10"/>
                <p:cNvCxnSpPr/>
                <p:nvPr/>
              </p:nvCxnSpPr>
              <p:spPr>
                <a:xfrm>
                  <a:off x="8480066" y="1052623"/>
                  <a:ext cx="0" cy="121587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 стрелкой 14"/>
                <p:cNvCxnSpPr/>
                <p:nvPr/>
              </p:nvCxnSpPr>
              <p:spPr>
                <a:xfrm flipH="1">
                  <a:off x="2327567" y="1052623"/>
                  <a:ext cx="6152501" cy="311326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5296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543" y="685480"/>
            <a:ext cx="4321190" cy="55905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34" y="685333"/>
            <a:ext cx="3877056" cy="5571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8595317" y="1091478"/>
          <a:ext cx="3325632" cy="2742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8595317" y="3706368"/>
          <a:ext cx="3424658" cy="3035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496291" y="13453"/>
            <a:ext cx="3695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Tolerable soil loss for local soils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</a:rPr>
              <a:t>5 </a:t>
            </a:r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r>
              <a:rPr lang="ru-RU" sz="2400" b="1" dirty="0" smtClean="0">
                <a:solidFill>
                  <a:srgbClr val="FF0000"/>
                </a:solidFill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</a:rPr>
              <a:t>ha</a:t>
            </a:r>
            <a:r>
              <a:rPr lang="ru-RU" sz="2400" b="1" dirty="0" smtClean="0">
                <a:solidFill>
                  <a:srgbClr val="FF0000"/>
                </a:solidFill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</a:rPr>
              <a:t>year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1919" y="560832"/>
            <a:ext cx="11733088" cy="6181343"/>
            <a:chOff x="141919" y="560832"/>
            <a:chExt cx="11733088" cy="618134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4167543" y="1009984"/>
              <a:ext cx="5448868" cy="5674564"/>
              <a:chOff x="4167543" y="1009984"/>
              <a:chExt cx="5448868" cy="5674564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167543" y="6222883"/>
                <a:ext cx="43211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solidFill>
                      <a:srgbClr val="FF0000"/>
                    </a:solidFill>
                  </a:rPr>
                  <a:t>W</a:t>
                </a:r>
                <a:r>
                  <a:rPr lang="en-US" sz="2400" b="1" baseline="-25000" dirty="0" err="1" smtClean="0">
                    <a:solidFill>
                      <a:srgbClr val="FF0000"/>
                    </a:solidFill>
                  </a:rPr>
                  <a:t>mean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= </a:t>
                </a:r>
                <a:r>
                  <a:rPr lang="ru-RU" sz="2400" b="1" dirty="0" smtClean="0">
                    <a:solidFill>
                      <a:srgbClr val="FF0000"/>
                    </a:solidFill>
                  </a:rPr>
                  <a:t>7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.</a:t>
                </a:r>
                <a:r>
                  <a:rPr lang="ru-RU" sz="2400" b="1" dirty="0" smtClean="0">
                    <a:solidFill>
                      <a:srgbClr val="FF0000"/>
                    </a:solidFill>
                  </a:rPr>
                  <a:t>5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t</a:t>
                </a:r>
                <a:r>
                  <a:rPr lang="ru-RU" sz="2400" b="1" dirty="0" smtClean="0">
                    <a:solidFill>
                      <a:srgbClr val="FF0000"/>
                    </a:solidFill>
                  </a:rPr>
                  <a:t>/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ha</a:t>
                </a:r>
                <a:r>
                  <a:rPr lang="ru-RU" sz="2400" b="1" dirty="0" smtClean="0">
                    <a:solidFill>
                      <a:srgbClr val="FF0000"/>
                    </a:solidFill>
                  </a:rPr>
                  <a:t>/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year</a:t>
                </a:r>
                <a:endParaRPr lang="ru-RU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Прямая со стрелкой 14"/>
              <p:cNvCxnSpPr/>
              <p:nvPr/>
            </p:nvCxnSpPr>
            <p:spPr>
              <a:xfrm>
                <a:off x="8443791" y="1009984"/>
                <a:ext cx="1172620" cy="2092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/>
            <p:cNvGrpSpPr/>
            <p:nvPr/>
          </p:nvGrpSpPr>
          <p:grpSpPr>
            <a:xfrm>
              <a:off x="141919" y="5933208"/>
              <a:ext cx="8734993" cy="808967"/>
              <a:chOff x="141919" y="5933208"/>
              <a:chExt cx="8734993" cy="80896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41919" y="6226207"/>
                <a:ext cx="38235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solidFill>
                      <a:srgbClr val="FF0000"/>
                    </a:solidFill>
                  </a:rPr>
                  <a:t>W</a:t>
                </a:r>
                <a:r>
                  <a:rPr lang="en-US" sz="2400" b="1" baseline="-25000" dirty="0" err="1" smtClean="0">
                    <a:solidFill>
                      <a:srgbClr val="FF0000"/>
                    </a:solidFill>
                  </a:rPr>
                  <a:t>mean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 = 0.2</a:t>
                </a:r>
                <a:r>
                  <a:rPr lang="ru-RU" sz="2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t</a:t>
                </a:r>
                <a:r>
                  <a:rPr lang="ru-RU" sz="2400" b="1" dirty="0" smtClean="0">
                    <a:solidFill>
                      <a:srgbClr val="FF0000"/>
                    </a:solidFill>
                  </a:rPr>
                  <a:t>/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ha</a:t>
                </a:r>
                <a:r>
                  <a:rPr lang="ru-RU" sz="2400" b="1" dirty="0" smtClean="0">
                    <a:solidFill>
                      <a:srgbClr val="FF0000"/>
                    </a:solidFill>
                  </a:rPr>
                  <a:t>/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year</a:t>
                </a:r>
                <a:endParaRPr lang="ru-RU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4017377" y="5933208"/>
                <a:ext cx="4859535" cy="808967"/>
              </a:xfrm>
              <a:custGeom>
                <a:avLst/>
                <a:gdLst>
                  <a:gd name="connsiteX0" fmla="*/ 0 w 5327904"/>
                  <a:gd name="connsiteY0" fmla="*/ 755904 h 1840992"/>
                  <a:gd name="connsiteX1" fmla="*/ 243840 w 5327904"/>
                  <a:gd name="connsiteY1" fmla="*/ 1840992 h 1840992"/>
                  <a:gd name="connsiteX2" fmla="*/ 4547616 w 5327904"/>
                  <a:gd name="connsiteY2" fmla="*/ 1828800 h 1840992"/>
                  <a:gd name="connsiteX3" fmla="*/ 5327904 w 5327904"/>
                  <a:gd name="connsiteY3" fmla="*/ 0 h 184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7904" h="1840992">
                    <a:moveTo>
                      <a:pt x="0" y="755904"/>
                    </a:moveTo>
                    <a:lnTo>
                      <a:pt x="243840" y="1840992"/>
                    </a:lnTo>
                    <a:lnTo>
                      <a:pt x="4547616" y="1828800"/>
                    </a:lnTo>
                    <a:lnTo>
                      <a:pt x="5327904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олилиния 12"/>
            <p:cNvSpPr/>
            <p:nvPr/>
          </p:nvSpPr>
          <p:spPr>
            <a:xfrm>
              <a:off x="11143487" y="560832"/>
              <a:ext cx="731520" cy="5571744"/>
            </a:xfrm>
            <a:custGeom>
              <a:avLst/>
              <a:gdLst>
                <a:gd name="connsiteX0" fmla="*/ 0 w 731520"/>
                <a:gd name="connsiteY0" fmla="*/ 0 h 3877056"/>
                <a:gd name="connsiteX1" fmla="*/ 731520 w 731520"/>
                <a:gd name="connsiteY1" fmla="*/ 12192 h 3877056"/>
                <a:gd name="connsiteX2" fmla="*/ 707136 w 731520"/>
                <a:gd name="connsiteY2" fmla="*/ 3877056 h 387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520" h="3877056">
                  <a:moveTo>
                    <a:pt x="0" y="0"/>
                  </a:moveTo>
                  <a:lnTo>
                    <a:pt x="731520" y="12192"/>
                  </a:lnTo>
                  <a:lnTo>
                    <a:pt x="707136" y="3877056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0119360" y="782894"/>
              <a:ext cx="53340" cy="25006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-26216" y="28841"/>
            <a:ext cx="4100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Potential soil erosion for natural dry steppe vegetation</a:t>
            </a:r>
            <a:endParaRPr lang="en-US" sz="20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03521" y="34162"/>
            <a:ext cx="4629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Soil erosion </a:t>
            </a:r>
            <a:r>
              <a:rPr lang="ru-RU" sz="2000" b="1" i="1" dirty="0" smtClean="0"/>
              <a:t>(</a:t>
            </a:r>
            <a:r>
              <a:rPr lang="en-US" sz="2000" b="1" i="1" dirty="0" smtClean="0"/>
              <a:t>Land Use </a:t>
            </a:r>
            <a:r>
              <a:rPr lang="ru-RU" sz="2000" b="1" i="1" dirty="0" smtClean="0"/>
              <a:t>2013</a:t>
            </a:r>
            <a:r>
              <a:rPr lang="ru-RU" sz="2000" b="1" i="1" dirty="0"/>
              <a:t>) </a:t>
            </a:r>
            <a:r>
              <a:rPr lang="en-US" sz="2000" b="1" i="1" dirty="0" smtClean="0"/>
              <a:t>for a standard crop rotation</a:t>
            </a:r>
            <a:endParaRPr lang="ru-RU" sz="2000" b="1" i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8080800" y="1979156"/>
            <a:ext cx="13822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% Cultivated area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8105090" y="4809427"/>
            <a:ext cx="13822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% Total area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9616411" y="6383596"/>
            <a:ext cx="18667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Erosion rate, t/ha/year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9606345" y="3471205"/>
            <a:ext cx="18667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Erosion rate, t/ha/year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41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4154" y="63501"/>
            <a:ext cx="3747846" cy="6794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43962" y="1074376"/>
            <a:ext cx="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130" y="38100"/>
            <a:ext cx="8209678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4. </a:t>
            </a:r>
            <a:r>
              <a:rPr lang="en-US" sz="2200" b="1" dirty="0" err="1" smtClean="0"/>
              <a:t>Lechinka</a:t>
            </a:r>
            <a:r>
              <a:rPr lang="en-US" sz="2200" b="1" dirty="0" smtClean="0"/>
              <a:t> case study catchment, Middle Russian Upland, Kursk Region, the </a:t>
            </a:r>
            <a:r>
              <a:rPr lang="en-US" sz="2200" b="1" dirty="0" err="1" smtClean="0"/>
              <a:t>Seim</a:t>
            </a:r>
            <a:r>
              <a:rPr lang="en-US" sz="2200" b="1" dirty="0" smtClean="0"/>
              <a:t> River </a:t>
            </a:r>
            <a:r>
              <a:rPr lang="en-US" sz="2200" b="1" dirty="0"/>
              <a:t>basin. </a:t>
            </a:r>
            <a:r>
              <a:rPr lang="en-US" sz="2200" b="1" dirty="0" smtClean="0"/>
              <a:t>Forest-steppe</a:t>
            </a:r>
            <a:r>
              <a:rPr lang="en-US" sz="2200" b="1" dirty="0"/>
              <a:t>, Chernozems </a:t>
            </a:r>
            <a:r>
              <a:rPr lang="en-US" sz="2200" b="1" dirty="0" err="1"/>
              <a:t>Chernic</a:t>
            </a:r>
            <a:r>
              <a:rPr lang="en-US" sz="2200" b="1" dirty="0"/>
              <a:t> (</a:t>
            </a:r>
            <a:r>
              <a:rPr lang="en-US" sz="2200" b="1" dirty="0" err="1"/>
              <a:t>CHch</a:t>
            </a:r>
            <a:r>
              <a:rPr lang="en-US" sz="2200" b="1" dirty="0"/>
              <a:t>) </a:t>
            </a:r>
            <a:r>
              <a:rPr lang="en-US" sz="2200" b="1" dirty="0" smtClean="0"/>
              <a:t>soils.</a:t>
            </a:r>
          </a:p>
          <a:p>
            <a:r>
              <a:rPr lang="en-US" sz="2200" b="1" dirty="0" smtClean="0"/>
              <a:t>Relic polygonal features of different size and shape on rounded interfluves and gentle slopes with </a:t>
            </a:r>
            <a:r>
              <a:rPr lang="en-US" sz="2200" b="1" dirty="0" err="1" smtClean="0"/>
              <a:t>thermokarst</a:t>
            </a:r>
            <a:r>
              <a:rPr lang="en-US" sz="2200" b="1" dirty="0" smtClean="0"/>
              <a:t> depressions on flat interfluves and linear features (buried gullies) on steeper slopes.</a:t>
            </a:r>
            <a:endParaRPr lang="ru-RU" sz="2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4" y="2161758"/>
            <a:ext cx="7793582" cy="47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2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02" y="13825"/>
            <a:ext cx="5365898" cy="6844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25"/>
            <a:ext cx="5028962" cy="3558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00" y="3115340"/>
            <a:ext cx="5288904" cy="3742661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6230679" y="5061098"/>
            <a:ext cx="3189768" cy="7868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848447" y="2721935"/>
            <a:ext cx="4040372" cy="1201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69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9A468-C7E9-49ED-8BCA-C22DE2AF5859}" type="slidenum">
              <a:rPr lang="ru-RU" smtClean="0"/>
              <a:t>19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908" cy="6347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3274" y="201557"/>
            <a:ext cx="3912781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Soil redistribution rates calculated by </a:t>
            </a:r>
            <a:r>
              <a:rPr lang="en-US" sz="2400" baseline="30000" dirty="0" smtClean="0"/>
              <a:t>137</a:t>
            </a:r>
            <a:r>
              <a:rPr lang="en-US" sz="2400" dirty="0" smtClean="0"/>
              <a:t>Cs / Soil profile techniques.</a:t>
            </a:r>
          </a:p>
          <a:p>
            <a:endParaRPr lang="en-US" sz="2400" dirty="0" smtClean="0"/>
          </a:p>
          <a:p>
            <a:r>
              <a:rPr lang="en-US" sz="2400" dirty="0" smtClean="0"/>
              <a:t>Purple dashed lines represent approximate boundaries of presently infilled gullies formerly incised into downslope parts of the relic polygonal network.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85" y="4433777"/>
            <a:ext cx="7694523" cy="242422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5624623" y="5103628"/>
            <a:ext cx="1297172" cy="978195"/>
          </a:xfrm>
          <a:custGeom>
            <a:avLst/>
            <a:gdLst>
              <a:gd name="connsiteX0" fmla="*/ 839972 w 1297172"/>
              <a:gd name="connsiteY0" fmla="*/ 978195 h 978195"/>
              <a:gd name="connsiteX1" fmla="*/ 531628 w 1297172"/>
              <a:gd name="connsiteY1" fmla="*/ 701749 h 978195"/>
              <a:gd name="connsiteX2" fmla="*/ 212651 w 1297172"/>
              <a:gd name="connsiteY2" fmla="*/ 489098 h 978195"/>
              <a:gd name="connsiteX3" fmla="*/ 63796 w 1297172"/>
              <a:gd name="connsiteY3" fmla="*/ 265814 h 978195"/>
              <a:gd name="connsiteX4" fmla="*/ 0 w 1297172"/>
              <a:gd name="connsiteY4" fmla="*/ 127591 h 978195"/>
              <a:gd name="connsiteX5" fmla="*/ 0 w 1297172"/>
              <a:gd name="connsiteY5" fmla="*/ 21265 h 978195"/>
              <a:gd name="connsiteX6" fmla="*/ 74428 w 1297172"/>
              <a:gd name="connsiteY6" fmla="*/ 0 h 978195"/>
              <a:gd name="connsiteX7" fmla="*/ 276447 w 1297172"/>
              <a:gd name="connsiteY7" fmla="*/ 106325 h 978195"/>
              <a:gd name="connsiteX8" fmla="*/ 552893 w 1297172"/>
              <a:gd name="connsiteY8" fmla="*/ 361507 h 978195"/>
              <a:gd name="connsiteX9" fmla="*/ 808075 w 1297172"/>
              <a:gd name="connsiteY9" fmla="*/ 627321 h 978195"/>
              <a:gd name="connsiteX10" fmla="*/ 946298 w 1297172"/>
              <a:gd name="connsiteY10" fmla="*/ 595423 h 978195"/>
              <a:gd name="connsiteX11" fmla="*/ 1052624 w 1297172"/>
              <a:gd name="connsiteY11" fmla="*/ 350874 h 978195"/>
              <a:gd name="connsiteX12" fmla="*/ 1095154 w 1297172"/>
              <a:gd name="connsiteY12" fmla="*/ 170121 h 978195"/>
              <a:gd name="connsiteX13" fmla="*/ 1169582 w 1297172"/>
              <a:gd name="connsiteY13" fmla="*/ 10632 h 978195"/>
              <a:gd name="connsiteX14" fmla="*/ 1297172 w 1297172"/>
              <a:gd name="connsiteY14" fmla="*/ 53163 h 978195"/>
              <a:gd name="connsiteX15" fmla="*/ 1212112 w 1297172"/>
              <a:gd name="connsiteY15" fmla="*/ 414670 h 978195"/>
              <a:gd name="connsiteX16" fmla="*/ 1084521 w 1297172"/>
              <a:gd name="connsiteY16" fmla="*/ 680484 h 978195"/>
              <a:gd name="connsiteX17" fmla="*/ 1095154 w 1297172"/>
              <a:gd name="connsiteY17" fmla="*/ 818707 h 978195"/>
              <a:gd name="connsiteX18" fmla="*/ 1169582 w 1297172"/>
              <a:gd name="connsiteY18" fmla="*/ 914400 h 97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97172" h="978195">
                <a:moveTo>
                  <a:pt x="839972" y="978195"/>
                </a:moveTo>
                <a:lnTo>
                  <a:pt x="531628" y="701749"/>
                </a:lnTo>
                <a:lnTo>
                  <a:pt x="212651" y="489098"/>
                </a:lnTo>
                <a:lnTo>
                  <a:pt x="63796" y="265814"/>
                </a:lnTo>
                <a:lnTo>
                  <a:pt x="0" y="127591"/>
                </a:lnTo>
                <a:lnTo>
                  <a:pt x="0" y="21265"/>
                </a:lnTo>
                <a:lnTo>
                  <a:pt x="74428" y="0"/>
                </a:lnTo>
                <a:lnTo>
                  <a:pt x="276447" y="106325"/>
                </a:lnTo>
                <a:lnTo>
                  <a:pt x="552893" y="361507"/>
                </a:lnTo>
                <a:lnTo>
                  <a:pt x="808075" y="627321"/>
                </a:lnTo>
                <a:lnTo>
                  <a:pt x="946298" y="595423"/>
                </a:lnTo>
                <a:lnTo>
                  <a:pt x="1052624" y="350874"/>
                </a:lnTo>
                <a:lnTo>
                  <a:pt x="1095154" y="170121"/>
                </a:lnTo>
                <a:lnTo>
                  <a:pt x="1169582" y="10632"/>
                </a:lnTo>
                <a:lnTo>
                  <a:pt x="1297172" y="53163"/>
                </a:lnTo>
                <a:lnTo>
                  <a:pt x="1212112" y="414670"/>
                </a:lnTo>
                <a:lnTo>
                  <a:pt x="1084521" y="680484"/>
                </a:lnTo>
                <a:lnTo>
                  <a:pt x="1095154" y="818707"/>
                </a:lnTo>
                <a:lnTo>
                  <a:pt x="1169582" y="914400"/>
                </a:lnTo>
              </a:path>
            </a:pathLst>
          </a:custGeom>
          <a:noFill/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4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3600" b="1" dirty="0">
                <a:solidFill>
                  <a:schemeClr val="tx1"/>
                </a:solidFill>
              </a:rPr>
              <a:t>Main purposes of this talk:</a:t>
            </a:r>
            <a:endParaRPr lang="ru-RU" alt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14619" y="1140563"/>
            <a:ext cx="1126423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 provide an overview of the current knowledge on types and distribution of the relic periglacial features within the western part of the </a:t>
            </a:r>
            <a:r>
              <a:rPr lang="en-GB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Russian </a:t>
            </a: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Plain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to show examples of such features directly observed in the field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to discuss the influence of periglacial processes on </a:t>
            </a:r>
            <a:r>
              <a:rPr lang="en-US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fluvial</a:t>
            </a:r>
            <a:r>
              <a:rPr lang="en-GB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processes </a:t>
            </a:r>
            <a:r>
              <a:rPr lang="en-GB" alt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including human-accelerated soil and gully erosion in </a:t>
            </a: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past and at present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to determine perspectives for the future research</a:t>
            </a:r>
            <a:endParaRPr lang="ru-RU" altLang="ru-RU" sz="32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48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190241" y="81394"/>
            <a:ext cx="7724301" cy="3646967"/>
            <a:chOff x="4285933" y="3083442"/>
            <a:chExt cx="7724301" cy="364696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5933" y="3083442"/>
              <a:ext cx="7724301" cy="3646967"/>
            </a:xfrm>
            <a:prstGeom prst="rect">
              <a:avLst/>
            </a:prstGeom>
          </p:spPr>
        </p:pic>
        <p:sp>
          <p:nvSpPr>
            <p:cNvPr id="3" name="Полилиния 2"/>
            <p:cNvSpPr/>
            <p:nvPr/>
          </p:nvSpPr>
          <p:spPr>
            <a:xfrm>
              <a:off x="7772400" y="4795284"/>
              <a:ext cx="2902688" cy="531628"/>
            </a:xfrm>
            <a:custGeom>
              <a:avLst/>
              <a:gdLst>
                <a:gd name="connsiteX0" fmla="*/ 0 w 2743200"/>
                <a:gd name="connsiteY0" fmla="*/ 31898 h 489098"/>
                <a:gd name="connsiteX1" fmla="*/ 520996 w 2743200"/>
                <a:gd name="connsiteY1" fmla="*/ 265814 h 489098"/>
                <a:gd name="connsiteX2" fmla="*/ 999461 w 2743200"/>
                <a:gd name="connsiteY2" fmla="*/ 393405 h 489098"/>
                <a:gd name="connsiteX3" fmla="*/ 1392865 w 2743200"/>
                <a:gd name="connsiteY3" fmla="*/ 489098 h 489098"/>
                <a:gd name="connsiteX4" fmla="*/ 1616149 w 2743200"/>
                <a:gd name="connsiteY4" fmla="*/ 478465 h 489098"/>
                <a:gd name="connsiteX5" fmla="*/ 2115879 w 2743200"/>
                <a:gd name="connsiteY5" fmla="*/ 404037 h 489098"/>
                <a:gd name="connsiteX6" fmla="*/ 2371061 w 2743200"/>
                <a:gd name="connsiteY6" fmla="*/ 308344 h 489098"/>
                <a:gd name="connsiteX7" fmla="*/ 2668772 w 2743200"/>
                <a:gd name="connsiteY7" fmla="*/ 74428 h 489098"/>
                <a:gd name="connsiteX8" fmla="*/ 2743200 w 2743200"/>
                <a:gd name="connsiteY8" fmla="*/ 0 h 489098"/>
                <a:gd name="connsiteX9" fmla="*/ 0 w 2743200"/>
                <a:gd name="connsiteY9" fmla="*/ 31898 h 48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43200" h="489098">
                  <a:moveTo>
                    <a:pt x="0" y="31898"/>
                  </a:moveTo>
                  <a:lnTo>
                    <a:pt x="520996" y="265814"/>
                  </a:lnTo>
                  <a:lnTo>
                    <a:pt x="999461" y="393405"/>
                  </a:lnTo>
                  <a:lnTo>
                    <a:pt x="1392865" y="489098"/>
                  </a:lnTo>
                  <a:lnTo>
                    <a:pt x="1616149" y="478465"/>
                  </a:lnTo>
                  <a:lnTo>
                    <a:pt x="2115879" y="404037"/>
                  </a:lnTo>
                  <a:lnTo>
                    <a:pt x="2371061" y="308344"/>
                  </a:lnTo>
                  <a:lnTo>
                    <a:pt x="2668772" y="74428"/>
                  </a:lnTo>
                  <a:lnTo>
                    <a:pt x="2743200" y="0"/>
                  </a:lnTo>
                  <a:lnTo>
                    <a:pt x="0" y="3189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646" y="81394"/>
            <a:ext cx="4178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Unprocessed georadar survey data</a:t>
            </a:r>
          </a:p>
          <a:p>
            <a:r>
              <a:rPr lang="en-US" sz="3200" dirty="0" smtClean="0"/>
              <a:t>(Line 1639-1641-1640 on the </a:t>
            </a:r>
            <a:r>
              <a:rPr lang="en-US" sz="3200" dirty="0" err="1" smtClean="0"/>
              <a:t>orthophotoplan</a:t>
            </a:r>
            <a:r>
              <a:rPr lang="en-US" sz="3200" dirty="0" smtClean="0"/>
              <a:t>)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" y="3627867"/>
            <a:ext cx="12066941" cy="3038748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4439093" y="3423684"/>
            <a:ext cx="473149" cy="1711842"/>
          </a:xfrm>
          <a:custGeom>
            <a:avLst/>
            <a:gdLst>
              <a:gd name="connsiteX0" fmla="*/ 0 w 473149"/>
              <a:gd name="connsiteY0" fmla="*/ 1711842 h 1711842"/>
              <a:gd name="connsiteX1" fmla="*/ 186070 w 473149"/>
              <a:gd name="connsiteY1" fmla="*/ 855921 h 1711842"/>
              <a:gd name="connsiteX2" fmla="*/ 467833 w 473149"/>
              <a:gd name="connsiteY2" fmla="*/ 0 h 1711842"/>
              <a:gd name="connsiteX3" fmla="*/ 473149 w 473149"/>
              <a:gd name="connsiteY3" fmla="*/ 5316 h 171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149" h="1711842">
                <a:moveTo>
                  <a:pt x="0" y="1711842"/>
                </a:moveTo>
                <a:lnTo>
                  <a:pt x="186070" y="855921"/>
                </a:lnTo>
                <a:lnTo>
                  <a:pt x="467833" y="0"/>
                </a:lnTo>
                <a:lnTo>
                  <a:pt x="473149" y="5316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784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US" altLang="ru-RU" sz="3600" b="1" dirty="0" smtClean="0">
                <a:solidFill>
                  <a:schemeClr val="tx1"/>
                </a:solidFill>
              </a:rPr>
              <a:t>Conclusions</a:t>
            </a:r>
            <a:r>
              <a:rPr lang="en-GB" altLang="ru-RU" sz="3600" b="1" dirty="0" smtClean="0">
                <a:solidFill>
                  <a:schemeClr val="tx1"/>
                </a:solidFill>
              </a:rPr>
              <a:t>:</a:t>
            </a:r>
            <a:endParaRPr lang="ru-RU" alt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7907" y="1058363"/>
            <a:ext cx="11528091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The 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 and S parts of </a:t>
            </a: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Russian Plain 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are </a:t>
            </a: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characterized by widespread and abundant relics of periglacial conditions of the past, 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partly preserved </a:t>
            </a: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 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topography, </a:t>
            </a: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soil cover and surface 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geology.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Fluvial processes during coldest periods of the past were strongly influenced by periglacial processes, mainly </a:t>
            </a:r>
            <a:r>
              <a:rPr lang="en-GB" alt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solifluction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GB" alt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These features 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exert important influence on spatial pattern of overland flow, especially runoff concentration, and, therefore, on sediment redistribution within cultivated hillslopes.</a:t>
            </a:r>
            <a:endParaRPr lang="en-GB" alt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Modern gully </a:t>
            </a: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network continues to experience influence of relic periglacial </a:t>
            </a:r>
            <a:r>
              <a:rPr lang="en-GB" alt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features (by partly inheriting those).</a:t>
            </a:r>
            <a:endParaRPr lang="ru-RU" alt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6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73966" y="228600"/>
            <a:ext cx="9144000" cy="62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3600" b="1" dirty="0">
                <a:solidFill>
                  <a:schemeClr val="tx1"/>
                </a:solidFill>
              </a:rPr>
              <a:t>Research perspectives:</a:t>
            </a:r>
            <a:endParaRPr lang="ru-RU" alt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98950" y="1293896"/>
            <a:ext cx="11576217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 </a:t>
            </a:r>
            <a:r>
              <a:rPr lang="en-GB" altLang="ru-RU" sz="3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analyze</a:t>
            </a: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available data and distinguish types of the </a:t>
            </a:r>
            <a:r>
              <a:rPr lang="en-GB" altLang="ru-RU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 and S Russian </a:t>
            </a: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Plain territories by </a:t>
            </a:r>
            <a:r>
              <a:rPr lang="en-GB" altLang="ru-RU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pattern and density of relic periglacial </a:t>
            </a: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slope </a:t>
            </a:r>
            <a:r>
              <a:rPr lang="en-GB" altLang="ru-RU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depression network</a:t>
            </a:r>
            <a:endParaRPr lang="en-GB" altLang="ru-RU" sz="30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to find examples of such features directly observed in the field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to identify the most appropriate case study catchments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Ш"/>
            </a:pP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to establish basis for </a:t>
            </a:r>
            <a:r>
              <a:rPr lang="en-GB" altLang="ru-RU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quantitative </a:t>
            </a:r>
            <a:r>
              <a:rPr lang="en-GB" altLang="ru-RU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assessment of modern sediment redistribution on slopes with and without relic periglacial hollow networks and their comparison</a:t>
            </a:r>
            <a:endParaRPr lang="ru-RU" altLang="ru-RU" sz="30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89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16" y="3322320"/>
            <a:ext cx="4714240" cy="3535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" y="3550644"/>
            <a:ext cx="4409808" cy="3307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816" y="829340"/>
            <a:ext cx="4714240" cy="2706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6269"/>
            <a:ext cx="4413504" cy="2477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692" y="1105786"/>
            <a:ext cx="4104640" cy="2429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8" y="3543162"/>
            <a:ext cx="4409808" cy="3307356"/>
          </a:xfrm>
          <a:prstGeom prst="rect">
            <a:avLst/>
          </a:prstGeom>
        </p:spPr>
      </p:pic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272092" y="3044948"/>
            <a:ext cx="6200461" cy="126855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ru-RU" b="1" dirty="0" smtClean="0">
                <a:latin typeface="Comic Sans MS" panose="030F0702030302020204" pitchFamily="66" charset="0"/>
              </a:rPr>
              <a:t>Thank You Very Much</a:t>
            </a:r>
          </a:p>
          <a:p>
            <a:pPr algn="ctr"/>
            <a:r>
              <a:rPr lang="en-US" altLang="ru-RU" b="1" dirty="0" smtClean="0">
                <a:latin typeface="Comic Sans MS" panose="030F0702030302020204" pitchFamily="66" charset="0"/>
              </a:rPr>
              <a:t>For Your attention!</a:t>
            </a:r>
            <a:endParaRPr lang="ru-RU" alt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5692" y="62726"/>
            <a:ext cx="8555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study </a:t>
            </a:r>
            <a:r>
              <a:rPr lang="en-US" sz="2800" dirty="0" smtClean="0"/>
              <a:t>is supported </a:t>
            </a:r>
            <a:r>
              <a:rPr lang="en-US" sz="2800" dirty="0"/>
              <a:t>by </a:t>
            </a:r>
            <a:r>
              <a:rPr lang="en-US" sz="2800" dirty="0" smtClean="0"/>
              <a:t>the RFBR </a:t>
            </a:r>
            <a:r>
              <a:rPr lang="en-US" sz="2800" dirty="0"/>
              <a:t>project </a:t>
            </a:r>
            <a:r>
              <a:rPr lang="en-US" sz="2800" dirty="0" smtClean="0"/>
              <a:t>18-05-01118a</a:t>
            </a:r>
          </a:p>
          <a:p>
            <a:r>
              <a:rPr lang="en-US" sz="2800" dirty="0" smtClean="0"/>
              <a:t>and </a:t>
            </a:r>
            <a:r>
              <a:rPr lang="en-US" sz="2800" dirty="0"/>
              <a:t>GM -</a:t>
            </a:r>
            <a:r>
              <a:rPr lang="en-US" sz="2800" dirty="0" smtClean="0"/>
              <a:t>16-116032810084-0</a:t>
            </a:r>
            <a:endParaRPr lang="ru-RU" sz="2800" dirty="0"/>
          </a:p>
        </p:txBody>
      </p:sp>
      <p:pic>
        <p:nvPicPr>
          <p:cNvPr id="2050" name="Picture 2" descr="ÐÐ°ÑÑÐ¸Ð½ÐºÐ¸ Ð¿Ð¾ Ð·Ð°Ð¿ÑÐ¾ÑÑ Ð»Ð¾Ð³Ð¾ÑÐ¸Ð¿ ÑÑÑÐ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0" y="85060"/>
            <a:ext cx="3140518" cy="15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ryogene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977809" y="6404455"/>
            <a:ext cx="32766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Map </a:t>
            </a: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from </a:t>
            </a:r>
            <a:r>
              <a:rPr lang="en-US" alt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Velichko</a:t>
            </a: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1973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00600" y="0"/>
            <a:ext cx="4343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2400" b="1" dirty="0">
                <a:solidFill>
                  <a:schemeClr val="tx1"/>
                </a:solidFill>
              </a:rPr>
              <a:t>Types of periglacial features reflected</a:t>
            </a:r>
            <a:br>
              <a:rPr lang="en-GB" altLang="ru-RU" sz="2400" b="1" dirty="0">
                <a:solidFill>
                  <a:schemeClr val="tx1"/>
                </a:solidFill>
              </a:rPr>
            </a:br>
            <a:r>
              <a:rPr lang="en-GB" altLang="ru-RU" sz="2400" b="1" dirty="0">
                <a:solidFill>
                  <a:schemeClr val="tx1"/>
                </a:solidFill>
              </a:rPr>
              <a:t>in the modern topography of </a:t>
            </a:r>
            <a:r>
              <a:rPr lang="en-US" altLang="ru-RU" sz="2400" b="1" dirty="0">
                <a:solidFill>
                  <a:schemeClr val="tx1"/>
                </a:solidFill>
              </a:rPr>
              <a:t>t</a:t>
            </a:r>
            <a:r>
              <a:rPr lang="en-GB" altLang="ru-RU" sz="2400" b="1" dirty="0">
                <a:solidFill>
                  <a:schemeClr val="tx1"/>
                </a:solidFill>
              </a:rPr>
              <a:t>he Russian Plain</a:t>
            </a:r>
            <a:endParaRPr lang="ru-RU" alt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95850" y="1665288"/>
            <a:ext cx="42481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 – Southern extent of the modern permafrost</a:t>
            </a:r>
          </a:p>
          <a:p>
            <a:pPr>
              <a:spcBef>
                <a:spcPct val="50000"/>
              </a:spcBef>
            </a:pP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 – Southern extent of the maximum Late Quaternary permafrost</a:t>
            </a:r>
          </a:p>
          <a:p>
            <a:pPr>
              <a:spcBef>
                <a:spcPct val="50000"/>
              </a:spcBef>
            </a:pP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 – Southern extent of the Late Quaternary (Valday) glaciation</a:t>
            </a:r>
          </a:p>
          <a:p>
            <a:pPr>
              <a:spcBef>
                <a:spcPct val="50000"/>
              </a:spcBef>
            </a:pP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4-7 – Different types of polygonal topography</a:t>
            </a:r>
          </a:p>
          <a:p>
            <a:pPr>
              <a:spcBef>
                <a:spcPct val="50000"/>
              </a:spcBef>
            </a:pP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8-9 – Different types of linear slope depressions (hollows)</a:t>
            </a:r>
          </a:p>
          <a:p>
            <a:pPr>
              <a:spcBef>
                <a:spcPct val="50000"/>
              </a:spcBef>
            </a:pP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10 – </a:t>
            </a:r>
            <a:r>
              <a:rPr lang="fr-FR" alt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Aeolian </a:t>
            </a:r>
            <a:r>
              <a:rPr lang="fr-FR" alt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features </a:t>
            </a: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 large river terraces</a:t>
            </a:r>
          </a:p>
          <a:p>
            <a:pPr>
              <a:spcBef>
                <a:spcPct val="50000"/>
              </a:spcBef>
            </a:pP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11 – </a:t>
            </a:r>
            <a:r>
              <a:rPr lang="fr-FR" alt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Groups  of large </a:t>
            </a:r>
            <a:r>
              <a:rPr lang="fr-FR" alt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thermokarst depressions</a:t>
            </a: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801" y="36886"/>
            <a:ext cx="3136912" cy="20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23" y="2078335"/>
            <a:ext cx="3117190" cy="213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92047" y="3927445"/>
            <a:ext cx="13736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©</a:t>
            </a:r>
            <a:r>
              <a:rPr lang="en-US" sz="1200" dirty="0" smtClean="0"/>
              <a:t> Emma Oldham</a:t>
            </a:r>
            <a:endParaRPr lang="ru-RU" sz="1200" dirty="0"/>
          </a:p>
        </p:txBody>
      </p:sp>
      <p:pic>
        <p:nvPicPr>
          <p:cNvPr id="2054" name="Picture 6" descr="ÐÐ°ÑÑÐ¸Ð½ÐºÐ¸ Ð¿Ð¾ Ð·Ð°Ð¿ÑÐ¾ÑÑ ÑÐµÐ»Ð¸ÐºÑÐ¾Ð²ÑÐµ ÐºÑÐ¸Ð¾Ð³ÐµÐ½Ð½ÑÐµ ÑÐ¾ÑÐ¼Ñ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23" y="4292285"/>
            <a:ext cx="3117190" cy="21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3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266"/>
            <a:ext cx="5923847" cy="53417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" y="143745"/>
            <a:ext cx="6360301" cy="61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99" y="298425"/>
            <a:ext cx="4598463" cy="497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" y="839405"/>
            <a:ext cx="6360301" cy="441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"/>
          <a:stretch/>
        </p:blipFill>
        <p:spPr>
          <a:xfrm>
            <a:off x="6149162" y="1516266"/>
            <a:ext cx="5936793" cy="5326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825" y="1196710"/>
            <a:ext cx="2603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Polygonal features examples 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815826" y="1196710"/>
            <a:ext cx="2603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Linear features examples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407332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37" y="12194"/>
            <a:ext cx="4205267" cy="3391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226"/>
            <a:ext cx="3567016" cy="2960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4"/>
            <a:ext cx="3567016" cy="4091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20" y="12194"/>
            <a:ext cx="4109113" cy="2737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20" y="2749384"/>
            <a:ext cx="4109113" cy="27371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28" y="3403538"/>
            <a:ext cx="22035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 </a:t>
            </a:r>
            <a:r>
              <a:rPr lang="en-US" sz="1200" dirty="0" err="1" smtClean="0"/>
              <a:t>cryostructure</a:t>
            </a:r>
            <a:r>
              <a:rPr lang="en-US" sz="1200" dirty="0" smtClean="0"/>
              <a:t> and smaller</a:t>
            </a:r>
          </a:p>
          <a:p>
            <a:r>
              <a:rPr lang="en-US" sz="1200" dirty="0" smtClean="0"/>
              <a:t>Frost cracks on N and W walls of</a:t>
            </a:r>
          </a:p>
          <a:p>
            <a:r>
              <a:rPr lang="en-US" sz="1200" dirty="0" smtClean="0"/>
              <a:t>the main section</a:t>
            </a:r>
            <a:endParaRPr lang="ru-RU" sz="1200" dirty="0"/>
          </a:p>
        </p:txBody>
      </p:sp>
      <p:sp>
        <p:nvSpPr>
          <p:cNvPr id="10" name="Полилиния 9"/>
          <p:cNvSpPr/>
          <p:nvPr/>
        </p:nvSpPr>
        <p:spPr>
          <a:xfrm>
            <a:off x="0" y="659219"/>
            <a:ext cx="329609" cy="1488558"/>
          </a:xfrm>
          <a:custGeom>
            <a:avLst/>
            <a:gdLst>
              <a:gd name="connsiteX0" fmla="*/ 0 w 329609"/>
              <a:gd name="connsiteY0" fmla="*/ 0 h 1488558"/>
              <a:gd name="connsiteX1" fmla="*/ 287079 w 329609"/>
              <a:gd name="connsiteY1" fmla="*/ 414669 h 1488558"/>
              <a:gd name="connsiteX2" fmla="*/ 329609 w 329609"/>
              <a:gd name="connsiteY2" fmla="*/ 797441 h 1488558"/>
              <a:gd name="connsiteX3" fmla="*/ 180753 w 329609"/>
              <a:gd name="connsiteY3" fmla="*/ 1148316 h 1488558"/>
              <a:gd name="connsiteX4" fmla="*/ 10633 w 329609"/>
              <a:gd name="connsiteY4" fmla="*/ 1435395 h 1488558"/>
              <a:gd name="connsiteX5" fmla="*/ 0 w 329609"/>
              <a:gd name="connsiteY5" fmla="*/ 1488558 h 148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609" h="1488558">
                <a:moveTo>
                  <a:pt x="0" y="0"/>
                </a:moveTo>
                <a:lnTo>
                  <a:pt x="287079" y="414669"/>
                </a:lnTo>
                <a:lnTo>
                  <a:pt x="329609" y="797441"/>
                </a:lnTo>
                <a:lnTo>
                  <a:pt x="180753" y="1148316"/>
                </a:lnTo>
                <a:lnTo>
                  <a:pt x="10633" y="1435395"/>
                </a:lnTo>
                <a:lnTo>
                  <a:pt x="0" y="1488558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59219" y="531628"/>
            <a:ext cx="563525" cy="1807535"/>
          </a:xfrm>
          <a:custGeom>
            <a:avLst/>
            <a:gdLst>
              <a:gd name="connsiteX0" fmla="*/ 148855 w 563525"/>
              <a:gd name="connsiteY0" fmla="*/ 0 h 1807535"/>
              <a:gd name="connsiteX1" fmla="*/ 21265 w 563525"/>
              <a:gd name="connsiteY1" fmla="*/ 478465 h 1807535"/>
              <a:gd name="connsiteX2" fmla="*/ 63795 w 563525"/>
              <a:gd name="connsiteY2" fmla="*/ 871870 h 1807535"/>
              <a:gd name="connsiteX3" fmla="*/ 31897 w 563525"/>
              <a:gd name="connsiteY3" fmla="*/ 1244009 h 1807535"/>
              <a:gd name="connsiteX4" fmla="*/ 0 w 563525"/>
              <a:gd name="connsiteY4" fmla="*/ 1414130 h 1807535"/>
              <a:gd name="connsiteX5" fmla="*/ 95693 w 563525"/>
              <a:gd name="connsiteY5" fmla="*/ 1594884 h 1807535"/>
              <a:gd name="connsiteX6" fmla="*/ 382772 w 563525"/>
              <a:gd name="connsiteY6" fmla="*/ 1711842 h 1807535"/>
              <a:gd name="connsiteX7" fmla="*/ 563525 w 563525"/>
              <a:gd name="connsiteY7" fmla="*/ 1807535 h 180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3525" h="1807535">
                <a:moveTo>
                  <a:pt x="148855" y="0"/>
                </a:moveTo>
                <a:lnTo>
                  <a:pt x="21265" y="478465"/>
                </a:lnTo>
                <a:lnTo>
                  <a:pt x="63795" y="871870"/>
                </a:lnTo>
                <a:lnTo>
                  <a:pt x="31897" y="1244009"/>
                </a:lnTo>
                <a:lnTo>
                  <a:pt x="0" y="1414130"/>
                </a:lnTo>
                <a:lnTo>
                  <a:pt x="95693" y="1594884"/>
                </a:lnTo>
                <a:lnTo>
                  <a:pt x="382772" y="1711842"/>
                </a:lnTo>
                <a:lnTo>
                  <a:pt x="563525" y="1807535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541181" y="861237"/>
            <a:ext cx="712382" cy="3104707"/>
          </a:xfrm>
          <a:custGeom>
            <a:avLst/>
            <a:gdLst>
              <a:gd name="connsiteX0" fmla="*/ 287079 w 712382"/>
              <a:gd name="connsiteY0" fmla="*/ 0 h 3104707"/>
              <a:gd name="connsiteX1" fmla="*/ 116959 w 712382"/>
              <a:gd name="connsiteY1" fmla="*/ 361507 h 3104707"/>
              <a:gd name="connsiteX2" fmla="*/ 10633 w 712382"/>
              <a:gd name="connsiteY2" fmla="*/ 765544 h 3104707"/>
              <a:gd name="connsiteX3" fmla="*/ 0 w 712382"/>
              <a:gd name="connsiteY3" fmla="*/ 1286540 h 3104707"/>
              <a:gd name="connsiteX4" fmla="*/ 31898 w 712382"/>
              <a:gd name="connsiteY4" fmla="*/ 1754372 h 3104707"/>
              <a:gd name="connsiteX5" fmla="*/ 127591 w 712382"/>
              <a:gd name="connsiteY5" fmla="*/ 2126512 h 3104707"/>
              <a:gd name="connsiteX6" fmla="*/ 329610 w 712382"/>
              <a:gd name="connsiteY6" fmla="*/ 2413591 h 3104707"/>
              <a:gd name="connsiteX7" fmla="*/ 574159 w 712382"/>
              <a:gd name="connsiteY7" fmla="*/ 2743200 h 3104707"/>
              <a:gd name="connsiteX8" fmla="*/ 712382 w 712382"/>
              <a:gd name="connsiteY8" fmla="*/ 3104707 h 310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382" h="3104707">
                <a:moveTo>
                  <a:pt x="287079" y="0"/>
                </a:moveTo>
                <a:lnTo>
                  <a:pt x="116959" y="361507"/>
                </a:lnTo>
                <a:lnTo>
                  <a:pt x="10633" y="765544"/>
                </a:lnTo>
                <a:lnTo>
                  <a:pt x="0" y="1286540"/>
                </a:lnTo>
                <a:lnTo>
                  <a:pt x="31898" y="1754372"/>
                </a:lnTo>
                <a:lnTo>
                  <a:pt x="127591" y="2126512"/>
                </a:lnTo>
                <a:lnTo>
                  <a:pt x="329610" y="2413591"/>
                </a:lnTo>
                <a:lnTo>
                  <a:pt x="574159" y="2743200"/>
                </a:lnTo>
                <a:lnTo>
                  <a:pt x="712382" y="3104707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1967023" y="584791"/>
            <a:ext cx="265814" cy="2434856"/>
          </a:xfrm>
          <a:custGeom>
            <a:avLst/>
            <a:gdLst>
              <a:gd name="connsiteX0" fmla="*/ 0 w 265814"/>
              <a:gd name="connsiteY0" fmla="*/ 2434856 h 2434856"/>
              <a:gd name="connsiteX1" fmla="*/ 212651 w 265814"/>
              <a:gd name="connsiteY1" fmla="*/ 2349795 h 2434856"/>
              <a:gd name="connsiteX2" fmla="*/ 255182 w 265814"/>
              <a:gd name="connsiteY2" fmla="*/ 1860697 h 2434856"/>
              <a:gd name="connsiteX3" fmla="*/ 202019 w 265814"/>
              <a:gd name="connsiteY3" fmla="*/ 1446028 h 2434856"/>
              <a:gd name="connsiteX4" fmla="*/ 212651 w 265814"/>
              <a:gd name="connsiteY4" fmla="*/ 1031358 h 2434856"/>
              <a:gd name="connsiteX5" fmla="*/ 265814 w 265814"/>
              <a:gd name="connsiteY5" fmla="*/ 754911 h 2434856"/>
              <a:gd name="connsiteX6" fmla="*/ 202019 w 265814"/>
              <a:gd name="connsiteY6" fmla="*/ 446567 h 2434856"/>
              <a:gd name="connsiteX7" fmla="*/ 106326 w 265814"/>
              <a:gd name="connsiteY7" fmla="*/ 180753 h 2434856"/>
              <a:gd name="connsiteX8" fmla="*/ 85061 w 265814"/>
              <a:gd name="connsiteY8" fmla="*/ 0 h 243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14" h="2434856">
                <a:moveTo>
                  <a:pt x="0" y="2434856"/>
                </a:moveTo>
                <a:lnTo>
                  <a:pt x="212651" y="2349795"/>
                </a:lnTo>
                <a:lnTo>
                  <a:pt x="255182" y="1860697"/>
                </a:lnTo>
                <a:lnTo>
                  <a:pt x="202019" y="1446028"/>
                </a:lnTo>
                <a:lnTo>
                  <a:pt x="212651" y="1031358"/>
                </a:lnTo>
                <a:lnTo>
                  <a:pt x="265814" y="754911"/>
                </a:lnTo>
                <a:lnTo>
                  <a:pt x="202019" y="446567"/>
                </a:lnTo>
                <a:lnTo>
                  <a:pt x="106326" y="180753"/>
                </a:lnTo>
                <a:lnTo>
                  <a:pt x="85061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54690" y="4210051"/>
            <a:ext cx="26904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Network of small frost crack polygons</a:t>
            </a:r>
          </a:p>
          <a:p>
            <a:r>
              <a:rPr lang="en-US" sz="1200" dirty="0" smtClean="0"/>
              <a:t>(15-20 cm) on temporary bottom during</a:t>
            </a:r>
          </a:p>
          <a:p>
            <a:r>
              <a:rPr lang="en-US" sz="1200" dirty="0" smtClean="0"/>
              <a:t>digging of the main section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84830" y="34153"/>
            <a:ext cx="34517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 (up to 15-20 m) polygonal features</a:t>
            </a:r>
          </a:p>
          <a:p>
            <a:r>
              <a:rPr lang="en-US" sz="1200" dirty="0"/>
              <a:t>e</a:t>
            </a:r>
            <a:r>
              <a:rPr lang="en-US" sz="1200" dirty="0" smtClean="0"/>
              <a:t>vident on satellite images of the modern landscape</a:t>
            </a:r>
          </a:p>
          <a:p>
            <a:r>
              <a:rPr lang="en-US" sz="1200" dirty="0" smtClean="0"/>
              <a:t>of cultivated interfluves</a:t>
            </a:r>
            <a:endParaRPr lang="ru-RU" sz="12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848447" y="4874950"/>
            <a:ext cx="1988288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39833" y="2514522"/>
            <a:ext cx="2541181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581014" y="34153"/>
            <a:ext cx="0" cy="2480369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5922335" y="3862238"/>
            <a:ext cx="1988288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52893" y="5752214"/>
            <a:ext cx="1850065" cy="5239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277980" y="4976037"/>
            <a:ext cx="124978" cy="776177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089583">
            <a:off x="398916" y="281236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0.5 m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7034990" y="111093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0.5 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6361895" y="3576484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0.5 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5617727">
            <a:off x="2200539" y="517945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1.0 m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876524" y="2911760"/>
            <a:ext cx="444241" cy="267375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876524" y="2693287"/>
            <a:ext cx="0" cy="48584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99865" y="5695233"/>
            <a:ext cx="3436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Interfluve surface sections and images showing</a:t>
            </a:r>
          </a:p>
          <a:p>
            <a:r>
              <a:rPr lang="en-US" sz="1300" b="1" dirty="0" smtClean="0"/>
              <a:t>different scales of buried cryogenic structures,</a:t>
            </a:r>
          </a:p>
          <a:p>
            <a:r>
              <a:rPr lang="en-US" sz="1300" b="1" dirty="0" smtClean="0"/>
              <a:t>SW of the Yaroslavl Region, the Upper Volga Basin.</a:t>
            </a:r>
            <a:r>
              <a:rPr lang="ru-RU" sz="1300" b="1" dirty="0" smtClean="0"/>
              <a:t> </a:t>
            </a:r>
            <a:r>
              <a:rPr lang="en-US" sz="1300" b="1" dirty="0" smtClean="0"/>
              <a:t>Photos by I.G. </a:t>
            </a:r>
            <a:r>
              <a:rPr lang="en-US" sz="1300" b="1" dirty="0" err="1" smtClean="0"/>
              <a:t>Shorkunov</a:t>
            </a:r>
            <a:r>
              <a:rPr lang="en-US" sz="1300" b="1" dirty="0" smtClean="0"/>
              <a:t>, E.V. </a:t>
            </a:r>
            <a:r>
              <a:rPr lang="en-US" sz="1300" b="1" dirty="0" err="1" smtClean="0"/>
              <a:t>Garankina</a:t>
            </a:r>
            <a:endParaRPr lang="ru-RU" sz="13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311295" y="2966255"/>
            <a:ext cx="25478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Cryoturbations</a:t>
            </a:r>
            <a:r>
              <a:rPr lang="en-US" sz="1200" dirty="0" smtClean="0"/>
              <a:t> at the structures base,</a:t>
            </a:r>
          </a:p>
          <a:p>
            <a:r>
              <a:rPr lang="en-US" sz="1200" dirty="0" smtClean="0"/>
              <a:t>N wall of the main section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3703727" y="27842"/>
            <a:ext cx="19507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Color and texture difference between large </a:t>
            </a:r>
            <a:r>
              <a:rPr lang="en-US" sz="1200" dirty="0" err="1" smtClean="0"/>
              <a:t>cryostructure</a:t>
            </a:r>
            <a:r>
              <a:rPr lang="en-US" sz="1200" dirty="0" smtClean="0"/>
              <a:t> and surrounding matrix,</a:t>
            </a:r>
          </a:p>
          <a:p>
            <a:r>
              <a:rPr lang="en-US" sz="1200" dirty="0" smtClean="0"/>
              <a:t>W wall of the main section</a:t>
            </a:r>
            <a:endParaRPr lang="ru-RU" sz="12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98" y="3425497"/>
            <a:ext cx="2214806" cy="3322209"/>
          </a:xfrm>
          <a:prstGeom prst="rect">
            <a:avLst/>
          </a:prstGeom>
        </p:spPr>
      </p:pic>
      <p:sp>
        <p:nvSpPr>
          <p:cNvPr id="43" name="Полилиния 42"/>
          <p:cNvSpPr/>
          <p:nvPr/>
        </p:nvSpPr>
        <p:spPr>
          <a:xfrm>
            <a:off x="10558130" y="4465674"/>
            <a:ext cx="871870" cy="1913861"/>
          </a:xfrm>
          <a:custGeom>
            <a:avLst/>
            <a:gdLst>
              <a:gd name="connsiteX0" fmla="*/ 0 w 871870"/>
              <a:gd name="connsiteY0" fmla="*/ 95693 h 1913861"/>
              <a:gd name="connsiteX1" fmla="*/ 127591 w 871870"/>
              <a:gd name="connsiteY1" fmla="*/ 563526 h 1913861"/>
              <a:gd name="connsiteX2" fmla="*/ 202019 w 871870"/>
              <a:gd name="connsiteY2" fmla="*/ 1073889 h 1913861"/>
              <a:gd name="connsiteX3" fmla="*/ 233917 w 871870"/>
              <a:gd name="connsiteY3" fmla="*/ 1562986 h 1913861"/>
              <a:gd name="connsiteX4" fmla="*/ 308344 w 871870"/>
              <a:gd name="connsiteY4" fmla="*/ 1903228 h 1913861"/>
              <a:gd name="connsiteX5" fmla="*/ 563526 w 871870"/>
              <a:gd name="connsiteY5" fmla="*/ 1913861 h 1913861"/>
              <a:gd name="connsiteX6" fmla="*/ 691117 w 871870"/>
              <a:gd name="connsiteY6" fmla="*/ 1446028 h 1913861"/>
              <a:gd name="connsiteX7" fmla="*/ 744279 w 871870"/>
              <a:gd name="connsiteY7" fmla="*/ 1031359 h 1913861"/>
              <a:gd name="connsiteX8" fmla="*/ 797442 w 871870"/>
              <a:gd name="connsiteY8" fmla="*/ 723014 h 1913861"/>
              <a:gd name="connsiteX9" fmla="*/ 839972 w 871870"/>
              <a:gd name="connsiteY9" fmla="*/ 340242 h 1913861"/>
              <a:gd name="connsiteX10" fmla="*/ 871870 w 871870"/>
              <a:gd name="connsiteY10" fmla="*/ 0 h 19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1870" h="1913861">
                <a:moveTo>
                  <a:pt x="0" y="95693"/>
                </a:moveTo>
                <a:lnTo>
                  <a:pt x="127591" y="563526"/>
                </a:lnTo>
                <a:lnTo>
                  <a:pt x="202019" y="1073889"/>
                </a:lnTo>
                <a:lnTo>
                  <a:pt x="233917" y="1562986"/>
                </a:lnTo>
                <a:lnTo>
                  <a:pt x="308344" y="1903228"/>
                </a:lnTo>
                <a:lnTo>
                  <a:pt x="563526" y="1913861"/>
                </a:lnTo>
                <a:lnTo>
                  <a:pt x="691117" y="1446028"/>
                </a:lnTo>
                <a:lnTo>
                  <a:pt x="744279" y="1031359"/>
                </a:lnTo>
                <a:lnTo>
                  <a:pt x="797442" y="723014"/>
                </a:lnTo>
                <a:lnTo>
                  <a:pt x="839972" y="340242"/>
                </a:lnTo>
                <a:lnTo>
                  <a:pt x="87187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9895015" y="3483993"/>
            <a:ext cx="19350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Smaller wedge-shaped </a:t>
            </a:r>
            <a:r>
              <a:rPr lang="en-US" sz="1200" dirty="0" err="1" smtClean="0"/>
              <a:t>cryostructure</a:t>
            </a:r>
            <a:r>
              <a:rPr lang="en-US" sz="1200" dirty="0" smtClean="0"/>
              <a:t> in the E wall of the open sand and gravel quarry</a:t>
            </a:r>
            <a:endParaRPr lang="ru-RU" sz="1200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11410813" y="5164724"/>
            <a:ext cx="69111" cy="874567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6200000">
            <a:off x="11288575" y="5417342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0.5 m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916" y="3475752"/>
            <a:ext cx="2753175" cy="3152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88" y="55325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94392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76200"/>
            <a:ext cx="3738563" cy="6745288"/>
            <a:chOff x="48" y="48"/>
            <a:chExt cx="2355" cy="4249"/>
          </a:xfrm>
        </p:grpSpPr>
        <p:pic>
          <p:nvPicPr>
            <p:cNvPr id="3" name="Picture 3" descr="клин_пойма Протвы_обрез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8"/>
              <a:ext cx="2355" cy="4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4"/>
            <p:cNvSpPr>
              <a:spLocks noChangeAspect="1" noChangeShapeType="1"/>
            </p:cNvSpPr>
            <p:nvPr/>
          </p:nvSpPr>
          <p:spPr bwMode="auto">
            <a:xfrm flipH="1">
              <a:off x="1403" y="1347"/>
              <a:ext cx="28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 Box 5"/>
            <p:cNvSpPr txBox="1">
              <a:spLocks noChangeAspect="1" noChangeArrowheads="1"/>
            </p:cNvSpPr>
            <p:nvPr/>
          </p:nvSpPr>
          <p:spPr bwMode="auto">
            <a:xfrm>
              <a:off x="1497" y="1160"/>
              <a:ext cx="47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1,5 м</a:t>
              </a:r>
            </a:p>
          </p:txBody>
        </p:sp>
        <p:sp>
          <p:nvSpPr>
            <p:cNvPr id="6" name="Line 6"/>
            <p:cNvSpPr>
              <a:spLocks noChangeAspect="1" noChangeShapeType="1"/>
            </p:cNvSpPr>
            <p:nvPr/>
          </p:nvSpPr>
          <p:spPr bwMode="auto">
            <a:xfrm flipH="1">
              <a:off x="1408" y="2813"/>
              <a:ext cx="28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1502" y="2625"/>
              <a:ext cx="37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 м</a:t>
              </a:r>
            </a:p>
          </p:txBody>
        </p:sp>
      </p:grp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814763" y="14287"/>
            <a:ext cx="4440865" cy="14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1600" b="1" dirty="0">
                <a:solidFill>
                  <a:schemeClr val="tx1"/>
                </a:solidFill>
              </a:rPr>
              <a:t>Sand wedge (about 1.5 m deep and up to 0.5 m wide) with surrounding smaller scale </a:t>
            </a:r>
            <a:r>
              <a:rPr lang="en-GB" altLang="ru-RU" sz="1600" b="1" dirty="0" err="1">
                <a:solidFill>
                  <a:schemeClr val="tx1"/>
                </a:solidFill>
              </a:rPr>
              <a:t>cryoturbations</a:t>
            </a:r>
            <a:r>
              <a:rPr lang="en-GB" altLang="ru-RU" sz="1600" b="1" dirty="0">
                <a:solidFill>
                  <a:schemeClr val="tx1"/>
                </a:solidFill>
              </a:rPr>
              <a:t> in the Late Pleistocene alluvial sands of the </a:t>
            </a:r>
            <a:r>
              <a:rPr lang="en-GB" altLang="ru-RU" sz="1600" b="1" dirty="0" err="1">
                <a:solidFill>
                  <a:schemeClr val="tx1"/>
                </a:solidFill>
              </a:rPr>
              <a:t>Protva</a:t>
            </a:r>
            <a:r>
              <a:rPr lang="en-GB" altLang="ru-RU" sz="1600" b="1" dirty="0">
                <a:solidFill>
                  <a:schemeClr val="tx1"/>
                </a:solidFill>
              </a:rPr>
              <a:t> River valley (Kaluga region)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Узкий_разрезTE1_фото_большо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3413243"/>
            <a:ext cx="8158162" cy="34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908500" y="3420271"/>
            <a:ext cx="2819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Photos </a:t>
            </a:r>
            <a:r>
              <a:rPr lang="en-US" alt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by N.N. </a:t>
            </a:r>
            <a:r>
              <a:rPr lang="en-US" alt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Lugovoy</a:t>
            </a:r>
            <a:endParaRPr lang="ru-RU" alt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7" descr="Узкий_Разрез ТЕ-1_Урезанны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93" y="197644"/>
            <a:ext cx="3622957" cy="29622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883690" y="1730212"/>
            <a:ext cx="4452236" cy="164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1600" b="1" dirty="0">
                <a:solidFill>
                  <a:schemeClr val="tx1"/>
                </a:solidFill>
              </a:rPr>
              <a:t>Layer of mixed sandy and silty loam with laminations and lenses contorted by periglacial mass movement (</a:t>
            </a:r>
            <a:r>
              <a:rPr lang="en-GB" altLang="ru-RU" sz="1600" b="1" dirty="0" err="1">
                <a:solidFill>
                  <a:schemeClr val="tx1"/>
                </a:solidFill>
              </a:rPr>
              <a:t>solifluction</a:t>
            </a:r>
            <a:r>
              <a:rPr lang="en-GB" altLang="ru-RU" sz="1600" b="1" dirty="0">
                <a:solidFill>
                  <a:schemeClr val="tx1"/>
                </a:solidFill>
              </a:rPr>
              <a:t>), filling the bottom of depression, which later became cut by the Holocene gully (younger sediment layers)</a:t>
            </a:r>
            <a:r>
              <a:rPr lang="en-US" altLang="ru-RU" sz="1600" b="1" dirty="0">
                <a:solidFill>
                  <a:schemeClr val="tx1"/>
                </a:solidFill>
              </a:rPr>
              <a:t>.</a:t>
            </a:r>
            <a:r>
              <a:rPr lang="en-GB" altLang="ru-RU" sz="1600" b="1" dirty="0">
                <a:solidFill>
                  <a:schemeClr val="tx1"/>
                </a:solidFill>
              </a:rPr>
              <a:t> The </a:t>
            </a:r>
            <a:r>
              <a:rPr lang="en-GB" altLang="ru-RU" sz="1600" b="1" dirty="0" err="1">
                <a:solidFill>
                  <a:schemeClr val="tx1"/>
                </a:solidFill>
              </a:rPr>
              <a:t>Protva</a:t>
            </a:r>
            <a:r>
              <a:rPr lang="en-GB" altLang="ru-RU" sz="1600" b="1" dirty="0">
                <a:solidFill>
                  <a:schemeClr val="tx1"/>
                </a:solidFill>
              </a:rPr>
              <a:t> River basin (Kaluga region)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3870251" y="14441"/>
            <a:ext cx="4369982" cy="6811661"/>
          </a:xfrm>
          <a:custGeom>
            <a:avLst/>
            <a:gdLst>
              <a:gd name="connsiteX0" fmla="*/ 4348716 w 4369982"/>
              <a:gd name="connsiteY0" fmla="*/ 0 h 6804837"/>
              <a:gd name="connsiteX1" fmla="*/ 4369982 w 4369982"/>
              <a:gd name="connsiteY1" fmla="*/ 1488558 h 6804837"/>
              <a:gd name="connsiteX2" fmla="*/ 0 w 4369982"/>
              <a:gd name="connsiteY2" fmla="*/ 1509823 h 6804837"/>
              <a:gd name="connsiteX3" fmla="*/ 0 w 4369982"/>
              <a:gd name="connsiteY3" fmla="*/ 6804837 h 6804837"/>
              <a:gd name="connsiteX0" fmla="*/ 4348716 w 4369982"/>
              <a:gd name="connsiteY0" fmla="*/ 0 h 6811661"/>
              <a:gd name="connsiteX1" fmla="*/ 4369982 w 4369982"/>
              <a:gd name="connsiteY1" fmla="*/ 1495382 h 6811661"/>
              <a:gd name="connsiteX2" fmla="*/ 0 w 4369982"/>
              <a:gd name="connsiteY2" fmla="*/ 1516647 h 6811661"/>
              <a:gd name="connsiteX3" fmla="*/ 0 w 4369982"/>
              <a:gd name="connsiteY3" fmla="*/ 6811661 h 681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982" h="6811661">
                <a:moveTo>
                  <a:pt x="4348716" y="0"/>
                </a:moveTo>
                <a:lnTo>
                  <a:pt x="4369982" y="1495382"/>
                </a:lnTo>
                <a:lnTo>
                  <a:pt x="0" y="1516647"/>
                </a:lnTo>
                <a:lnTo>
                  <a:pt x="0" y="681166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1088" y="55325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50830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5250" y="152400"/>
            <a:ext cx="2876550" cy="6581775"/>
            <a:chOff x="60" y="96"/>
            <a:chExt cx="1812" cy="4146"/>
          </a:xfrm>
        </p:grpSpPr>
        <p:pic>
          <p:nvPicPr>
            <p:cNvPr id="3" name="Picture 6" descr="КАРЬЕР1_2_склейка_обрез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96"/>
              <a:ext cx="1812" cy="4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8"/>
            <p:cNvSpPr>
              <a:spLocks noChangeShapeType="1"/>
            </p:cNvSpPr>
            <p:nvPr/>
          </p:nvSpPr>
          <p:spPr bwMode="auto">
            <a:xfrm flipH="1">
              <a:off x="1286" y="2470"/>
              <a:ext cx="21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358" y="232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 м</a:t>
              </a:r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 flipH="1">
              <a:off x="1286" y="3766"/>
              <a:ext cx="21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358" y="3622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 м</a:t>
              </a: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1286" y="1318"/>
              <a:ext cx="21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1358" y="1174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ru-RU" altLang="ru-RU" sz="1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 м</a:t>
              </a:r>
            </a:p>
          </p:txBody>
        </p:sp>
      </p:grp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971800" y="152400"/>
            <a:ext cx="4247707" cy="1130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1600" b="1" dirty="0" smtClean="0">
                <a:solidFill>
                  <a:schemeClr val="tx1"/>
                </a:solidFill>
              </a:rPr>
              <a:t>Silty sand </a:t>
            </a:r>
            <a:r>
              <a:rPr lang="en-GB" altLang="ru-RU" sz="1600" b="1" dirty="0">
                <a:solidFill>
                  <a:schemeClr val="tx1"/>
                </a:solidFill>
              </a:rPr>
              <a:t>wedge (about 2 m deep and up to 0.5 m wide) in the 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Middle </a:t>
            </a:r>
            <a:r>
              <a:rPr lang="en-US" altLang="ru-RU" sz="1600" b="1" dirty="0">
                <a:solidFill>
                  <a:schemeClr val="tx1"/>
                </a:solidFill>
              </a:rPr>
              <a:t>Pleistocene 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laminated </a:t>
            </a:r>
            <a:r>
              <a:rPr lang="en-US" altLang="ru-RU" sz="1600" b="1" dirty="0" err="1">
                <a:solidFill>
                  <a:schemeClr val="tx1"/>
                </a:solidFill>
              </a:rPr>
              <a:t>limnoglacial</a:t>
            </a:r>
            <a:r>
              <a:rPr lang="en-US" altLang="ru-RU" sz="1600" b="1" dirty="0">
                <a:solidFill>
                  <a:schemeClr val="tx1"/>
                </a:solidFill>
              </a:rPr>
              <a:t> deposits on flat interfluve within the </a:t>
            </a:r>
            <a:r>
              <a:rPr lang="en-US" altLang="ru-RU" sz="1600" b="1" dirty="0" err="1">
                <a:solidFill>
                  <a:schemeClr val="tx1"/>
                </a:solidFill>
              </a:rPr>
              <a:t>Zusha</a:t>
            </a:r>
            <a:r>
              <a:rPr lang="en-US" altLang="ru-RU" sz="1600" b="1" dirty="0">
                <a:solidFill>
                  <a:schemeClr val="tx1"/>
                </a:solidFill>
              </a:rPr>
              <a:t> River basin (Orel Region)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11" name="Picture 4" descr="Panin- 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67" y="1458703"/>
            <a:ext cx="8899452" cy="527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862238" y="45828"/>
            <a:ext cx="3127744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ru-RU" sz="1600" b="1" dirty="0">
                <a:solidFill>
                  <a:schemeClr val="tx1"/>
                </a:solidFill>
              </a:rPr>
              <a:t>Buried gully initially incised into the 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large </a:t>
            </a:r>
            <a:r>
              <a:rPr lang="en-GB" altLang="ru-RU" sz="1600" b="1" dirty="0">
                <a:solidFill>
                  <a:schemeClr val="tx1"/>
                </a:solidFill>
              </a:rPr>
              <a:t>ice 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wedge </a:t>
            </a:r>
            <a:r>
              <a:rPr lang="en-GB" altLang="ru-RU" sz="1600" b="1" dirty="0" err="1" smtClean="0">
                <a:solidFill>
                  <a:schemeClr val="tx1"/>
                </a:solidFill>
              </a:rPr>
              <a:t>pseudomorph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, </a:t>
            </a:r>
            <a:r>
              <a:rPr lang="en-GB" altLang="ru-RU" sz="1600" b="1" dirty="0">
                <a:solidFill>
                  <a:schemeClr val="tx1"/>
                </a:solidFill>
              </a:rPr>
              <a:t>the Kursk Region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399182" y="6273579"/>
            <a:ext cx="2590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Photo by A.V. </a:t>
            </a:r>
            <a:r>
              <a:rPr lang="en-US" alt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Panin</a:t>
            </a:r>
            <a:endParaRPr lang="ru-RU" altLang="ru-RU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88" y="55325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417926" y="1507550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4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37105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0" y="3927862"/>
            <a:ext cx="4857957" cy="29301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265"/>
            <a:ext cx="4530396" cy="27325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50" y="1063255"/>
            <a:ext cx="4530135" cy="273240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0"/>
            <a:ext cx="3791870" cy="228711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535" y="20150"/>
            <a:ext cx="5812465" cy="683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80" y="1636299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37285" y="3147082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679" y="4374736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66178" y="5225348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4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381" y="5051612"/>
            <a:ext cx="32070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 smtClean="0"/>
              <a:t>Yaroslavl Region – boreal forest, </a:t>
            </a:r>
            <a:r>
              <a:rPr lang="en-US" sz="1400" dirty="0" err="1"/>
              <a:t>Albeluvisols</a:t>
            </a:r>
            <a:r>
              <a:rPr lang="en-US" sz="1400" dirty="0"/>
              <a:t> </a:t>
            </a:r>
            <a:r>
              <a:rPr lang="en-US" sz="1400" dirty="0" err="1"/>
              <a:t>Umbric</a:t>
            </a:r>
            <a:r>
              <a:rPr lang="en-US" sz="1400" dirty="0"/>
              <a:t> (</a:t>
            </a:r>
            <a:r>
              <a:rPr lang="en-US" sz="1400" dirty="0" err="1"/>
              <a:t>ABum</a:t>
            </a:r>
            <a:r>
              <a:rPr lang="en-US" sz="1400" dirty="0"/>
              <a:t>);</a:t>
            </a:r>
            <a:endParaRPr lang="en-US" sz="1400" dirty="0" smtClean="0"/>
          </a:p>
          <a:p>
            <a:pPr marL="342900" indent="-342900">
              <a:buAutoNum type="arabicParenR"/>
            </a:pPr>
            <a:r>
              <a:rPr lang="en-US" sz="1400" dirty="0" smtClean="0"/>
              <a:t>Kaluga Region – mixed forest, </a:t>
            </a:r>
            <a:r>
              <a:rPr lang="en-US" sz="1400" dirty="0" err="1"/>
              <a:t>Albeluvisols</a:t>
            </a:r>
            <a:r>
              <a:rPr lang="en-US" sz="1400" dirty="0"/>
              <a:t> </a:t>
            </a:r>
            <a:r>
              <a:rPr lang="en-US" sz="1400" dirty="0" err="1"/>
              <a:t>Umbric</a:t>
            </a:r>
            <a:r>
              <a:rPr lang="en-US" sz="1400" dirty="0"/>
              <a:t> (</a:t>
            </a:r>
            <a:r>
              <a:rPr lang="en-US" sz="1400" dirty="0" err="1"/>
              <a:t>ABum</a:t>
            </a:r>
            <a:r>
              <a:rPr lang="en-US" sz="1400" dirty="0"/>
              <a:t>);</a:t>
            </a:r>
            <a:endParaRPr lang="en-US" sz="1400" dirty="0" smtClean="0"/>
          </a:p>
          <a:p>
            <a:pPr marL="342900" indent="-342900">
              <a:buAutoNum type="arabicParenR"/>
            </a:pPr>
            <a:r>
              <a:rPr lang="en-US" sz="1400" dirty="0" smtClean="0"/>
              <a:t>Orel Region – broadleaved forest, </a:t>
            </a:r>
            <a:r>
              <a:rPr lang="en-US" sz="1400" dirty="0" err="1"/>
              <a:t>Phaeozems</a:t>
            </a:r>
            <a:r>
              <a:rPr lang="en-US" sz="1400" dirty="0"/>
              <a:t> Albic (</a:t>
            </a:r>
            <a:r>
              <a:rPr lang="en-US" sz="1400" dirty="0" err="1"/>
              <a:t>PHab</a:t>
            </a:r>
            <a:r>
              <a:rPr lang="en-US" sz="1400" dirty="0"/>
              <a:t>) </a:t>
            </a:r>
            <a:r>
              <a:rPr lang="en-US" sz="1400" dirty="0" smtClean="0"/>
              <a:t>soils;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Kursk Region – forest-steppe, </a:t>
            </a:r>
            <a:r>
              <a:rPr lang="en-US" sz="1400" dirty="0"/>
              <a:t>Chernozems </a:t>
            </a:r>
            <a:r>
              <a:rPr lang="en-US" sz="1400" dirty="0" err="1"/>
              <a:t>Chernic</a:t>
            </a:r>
            <a:r>
              <a:rPr lang="en-US" sz="1400" dirty="0"/>
              <a:t> (</a:t>
            </a:r>
            <a:r>
              <a:rPr lang="en-US" sz="1400" dirty="0" err="1"/>
              <a:t>CHch</a:t>
            </a:r>
            <a:r>
              <a:rPr lang="en-US" sz="1400" dirty="0"/>
              <a:t>) </a:t>
            </a:r>
            <a:r>
              <a:rPr lang="en-US" sz="1400" dirty="0" smtClean="0"/>
              <a:t>soils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211236" y="227370"/>
            <a:ext cx="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40620" y="355369"/>
            <a:ext cx="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01676" y="809764"/>
            <a:ext cx="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46823" y="1220800"/>
            <a:ext cx="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2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9311" y="63501"/>
            <a:ext cx="4372339" cy="5707671"/>
          </a:xfrm>
          <a:prstGeom prst="rect">
            <a:avLst/>
          </a:prstGeom>
        </p:spPr>
      </p:pic>
      <p:pic>
        <p:nvPicPr>
          <p:cNvPr id="46082" name="Picture 2" descr="Казгулак_4-31_Космосним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" y="63501"/>
            <a:ext cx="3763963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Разрез КЛ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5" y="4464051"/>
            <a:ext cx="9144000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890169" y="138230"/>
            <a:ext cx="3645694" cy="344421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l"/>
            <a:r>
              <a:rPr lang="en-GB" altLang="ru-RU" sz="1600" b="1" dirty="0" smtClean="0">
                <a:solidFill>
                  <a:schemeClr val="tx1"/>
                </a:solidFill>
              </a:rPr>
              <a:t>Stavropol Upland, </a:t>
            </a:r>
            <a:r>
              <a:rPr lang="en-GB" altLang="ru-RU" sz="1600" b="1" dirty="0" err="1" smtClean="0">
                <a:solidFill>
                  <a:schemeClr val="tx1"/>
                </a:solidFill>
              </a:rPr>
              <a:t>Kalaus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 River basin, S of the Russian Plain.</a:t>
            </a:r>
          </a:p>
          <a:p>
            <a:pPr algn="l"/>
            <a:r>
              <a:rPr lang="en-GB" altLang="ru-RU" sz="1600" b="1" dirty="0" smtClean="0">
                <a:solidFill>
                  <a:schemeClr val="tx1"/>
                </a:solidFill>
              </a:rPr>
              <a:t>Dry steppe, </a:t>
            </a:r>
            <a:r>
              <a:rPr lang="en-GB" altLang="ru-RU" sz="1600" b="1" dirty="0" err="1">
                <a:solidFill>
                  <a:schemeClr val="tx1"/>
                </a:solidFill>
              </a:rPr>
              <a:t>Kastanozems</a:t>
            </a:r>
            <a:r>
              <a:rPr lang="en-GB" altLang="ru-RU" sz="1600" b="1" dirty="0">
                <a:solidFill>
                  <a:schemeClr val="tx1"/>
                </a:solidFill>
              </a:rPr>
              <a:t> Haplic (</a:t>
            </a:r>
            <a:r>
              <a:rPr lang="en-GB" altLang="ru-RU" sz="1600" b="1" dirty="0" err="1">
                <a:solidFill>
                  <a:schemeClr val="tx1"/>
                </a:solidFill>
              </a:rPr>
              <a:t>Ksha</a:t>
            </a:r>
            <a:r>
              <a:rPr lang="en-GB" altLang="ru-RU" sz="1600" b="1" dirty="0">
                <a:solidFill>
                  <a:schemeClr val="tx1"/>
                </a:solidFill>
              </a:rPr>
              <a:t>) 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soils.</a:t>
            </a:r>
          </a:p>
          <a:p>
            <a:pPr algn="l"/>
            <a:endParaRPr lang="en-GB" alt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en-GB" altLang="ru-RU" sz="1600" b="1" dirty="0" smtClean="0">
                <a:solidFill>
                  <a:schemeClr val="tx1"/>
                </a:solidFill>
              </a:rPr>
              <a:t>Dense </a:t>
            </a:r>
            <a:r>
              <a:rPr lang="en-GB" altLang="ru-RU" sz="1600" b="1" dirty="0">
                <a:solidFill>
                  <a:schemeClr val="tx1"/>
                </a:solidFill>
              </a:rPr>
              <a:t>network of 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dells and </a:t>
            </a:r>
            <a:r>
              <a:rPr lang="en-GB" altLang="ru-RU" sz="1600" b="1" dirty="0" err="1" smtClean="0">
                <a:solidFill>
                  <a:schemeClr val="tx1"/>
                </a:solidFill>
              </a:rPr>
              <a:t>thermoerosion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 </a:t>
            </a:r>
            <a:r>
              <a:rPr lang="en-GB" altLang="ru-RU" sz="1600" b="1" dirty="0">
                <a:solidFill>
                  <a:schemeClr val="tx1"/>
                </a:solidFill>
              </a:rPr>
              <a:t>gullies formed under periglacial conditions an</a:t>
            </a:r>
            <a:r>
              <a:rPr lang="en-US" altLang="ru-RU" sz="1600" b="1" dirty="0">
                <a:solidFill>
                  <a:schemeClr val="tx1"/>
                </a:solidFill>
              </a:rPr>
              <a:t>d</a:t>
            </a:r>
            <a:r>
              <a:rPr lang="en-GB" altLang="ru-RU" sz="1600" b="1" dirty="0">
                <a:solidFill>
                  <a:schemeClr val="tx1"/>
                </a:solidFill>
              </a:rPr>
              <a:t> later infilled by mass 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movements (mainly </a:t>
            </a:r>
            <a:r>
              <a:rPr lang="en-GB" altLang="ru-RU" sz="1600" b="1" dirty="0" err="1" smtClean="0">
                <a:solidFill>
                  <a:schemeClr val="tx1"/>
                </a:solidFill>
              </a:rPr>
              <a:t>solifluction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). </a:t>
            </a:r>
            <a:r>
              <a:rPr lang="en-GB" altLang="ru-RU" sz="1600" b="1" dirty="0">
                <a:solidFill>
                  <a:schemeClr val="tx1"/>
                </a:solidFill>
              </a:rPr>
              <a:t>After degradation of periglacial conditions these landforms continued to control sediment </a:t>
            </a:r>
            <a:r>
              <a:rPr lang="en-GB" altLang="ru-RU" sz="1600" b="1" dirty="0" smtClean="0">
                <a:solidFill>
                  <a:schemeClr val="tx1"/>
                </a:solidFill>
              </a:rPr>
              <a:t>redistribution.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195" y="138230"/>
            <a:ext cx="477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971666" y="2736772"/>
            <a:ext cx="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1242</Words>
  <Application>Microsoft Office PowerPoint</Application>
  <PresentationFormat>Широкоэкранный</PresentationFormat>
  <Paragraphs>130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Тема Office</vt:lpstr>
      <vt:lpstr>CorelDRAW</vt:lpstr>
      <vt:lpstr>RELIC PERIGLACIAL FEATURES AND THEIR IMPACT ON MODERN SOIL REDISTRIBUTION PROCESSES ON CULTIVATED SLOPES of the Western European Russia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НИЛЭПиРП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Беляев</dc:creator>
  <cp:lastModifiedBy>Владимир Беляев</cp:lastModifiedBy>
  <cp:revision>67</cp:revision>
  <dcterms:created xsi:type="dcterms:W3CDTF">2018-04-10T17:44:29Z</dcterms:created>
  <dcterms:modified xsi:type="dcterms:W3CDTF">2018-08-27T10:37:30Z</dcterms:modified>
</cp:coreProperties>
</file>